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310" r:id="rId3"/>
    <p:sldId id="314" r:id="rId4"/>
    <p:sldId id="315" r:id="rId5"/>
    <p:sldId id="316" r:id="rId6"/>
    <p:sldId id="317" r:id="rId7"/>
    <p:sldId id="318" r:id="rId8"/>
    <p:sldId id="319" r:id="rId9"/>
    <p:sldId id="273" r:id="rId10"/>
    <p:sldId id="263" r:id="rId11"/>
    <p:sldId id="264" r:id="rId12"/>
    <p:sldId id="272" r:id="rId13"/>
    <p:sldId id="276" r:id="rId14"/>
    <p:sldId id="258" r:id="rId15"/>
    <p:sldId id="292" r:id="rId16"/>
    <p:sldId id="311" r:id="rId17"/>
    <p:sldId id="312" r:id="rId18"/>
    <p:sldId id="313" r:id="rId19"/>
    <p:sldId id="320" r:id="rId20"/>
    <p:sldId id="321" r:id="rId21"/>
    <p:sldId id="322" r:id="rId22"/>
    <p:sldId id="323" r:id="rId23"/>
    <p:sldId id="324" r:id="rId24"/>
    <p:sldId id="325" r:id="rId25"/>
    <p:sldId id="326" r:id="rId26"/>
    <p:sldId id="327" r:id="rId27"/>
    <p:sldId id="328" r:id="rId28"/>
  </p:sldIdLst>
  <p:sldSz cx="9144000" cy="5143500" type="screen16x9"/>
  <p:notesSz cx="9144000" cy="5143500"/>
  <p:defaultTextStyle>
    <a:defPPr>
      <a:defRPr lang="de-DE"/>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76"/>
  </p:normalViewPr>
  <p:slideViewPr>
    <p:cSldViewPr>
      <p:cViewPr>
        <p:scale>
          <a:sx n="125" d="100"/>
          <a:sy n="125" d="100"/>
        </p:scale>
        <p:origin x="226"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028950" y="642938"/>
            <a:ext cx="3086100" cy="1736725"/>
          </a:xfrm>
          <a:prstGeom prst="rect">
            <a:avLst/>
          </a:prstGeom>
          <a:noFill/>
          <a:ln w="12700">
            <a:solidFill>
              <a:prstClr val="black"/>
            </a:solidFill>
          </a:ln>
        </p:spPr>
      </p:sp>
      <p:sp>
        <p:nvSpPr>
          <p:cNvPr id="3" name="Notes Placeholder 2"/>
          <p:cNvSpPr>
            <a:spLocks noGrp="1"/>
          </p:cNvSpPr>
          <p:nvPr>
            <p:ph type="body" idx="1"/>
          </p:nvPr>
        </p:nvSpPr>
        <p:spPr>
          <a:xfrm>
            <a:off x="914400" y="2474913"/>
            <a:ext cx="7315200" cy="2025650"/>
          </a:xfrm>
          <a:prstGeom prst="rect">
            <a:avLst/>
          </a:prstGeom>
        </p:spPr>
        <p:txBody>
          <a:bodyPr/>
          <a:lstStyle/>
          <a:p>
            <a:endParaRPr lang="en-IN" dirty="0"/>
          </a:p>
        </p:txBody>
      </p:sp>
    </p:spTree>
    <p:extLst>
      <p:ext uri="{BB962C8B-B14F-4D97-AF65-F5344CB8AC3E}">
        <p14:creationId xmlns:p14="http://schemas.microsoft.com/office/powerpoint/2010/main" val="52808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8653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9" name="Google Shape;14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155" name="Google Shape;15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5" name="Google Shape;15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0185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4"/>
          </a:xfrm>
          <a:prstGeom prst="rect">
            <a:avLst/>
          </a:prstGeom>
        </p:spPr>
        <p:txBody>
          <a:bodyPr/>
          <a:lstStyle>
            <a:lvl1pPr>
              <a:defRPr/>
            </a:lvl1pPr>
          </a:lstStyle>
          <a:p>
            <a:endParaRPr/>
          </a:p>
        </p:txBody>
      </p:sp>
      <p:sp>
        <p:nvSpPr>
          <p:cNvPr id="3" name="Holder 3"/>
          <p:cNvSpPr>
            <a:spLocks noGrp="1"/>
          </p:cNvSpPr>
          <p:nvPr>
            <p:ph type="subTitle" idx="4"/>
          </p:nvPr>
        </p:nvSpPr>
        <p:spPr>
          <a:xfrm>
            <a:off x="1371600" y="2880360"/>
            <a:ext cx="6400799" cy="1285875"/>
          </a:xfrm>
          <a:prstGeom prst="rect">
            <a:avLst/>
          </a:prstGeom>
        </p:spPr>
        <p:txBody>
          <a:bodyPr/>
          <a:lstStyle>
            <a:lvl1pPr>
              <a:defRPr/>
            </a:lvl1pPr>
          </a:lstStyle>
          <a:p>
            <a:endParaRPr/>
          </a:p>
        </p:txBody>
      </p:sp>
      <p:sp>
        <p:nvSpPr>
          <p:cNvPr id="4" name="Holder 4">
            <a:extLst>
              <a:ext uri="{FF2B5EF4-FFF2-40B4-BE49-F238E27FC236}">
                <a16:creationId xmlns:a16="http://schemas.microsoft.com/office/drawing/2014/main" id="{2F593E83-7AE4-A506-569B-D5B91316165B}"/>
              </a:ext>
            </a:extLst>
          </p:cNvPr>
          <p:cNvSpPr>
            <a:spLocks noGrp="1"/>
          </p:cNvSpPr>
          <p:nvPr>
            <p:ph type="ftr" sz="quarter" idx="10"/>
          </p:nvPr>
        </p:nvSpPr>
        <p:spPr/>
        <p:txBody>
          <a:bodyPr/>
          <a:lstStyle>
            <a:lvl1pPr>
              <a:defRPr/>
            </a:lvl1pPr>
          </a:lstStyle>
          <a:p>
            <a:pPr>
              <a:defRPr/>
            </a:pPr>
            <a:endParaRPr/>
          </a:p>
        </p:txBody>
      </p:sp>
      <p:sp>
        <p:nvSpPr>
          <p:cNvPr id="5" name="Holder 5">
            <a:extLst>
              <a:ext uri="{FF2B5EF4-FFF2-40B4-BE49-F238E27FC236}">
                <a16:creationId xmlns:a16="http://schemas.microsoft.com/office/drawing/2014/main" id="{B6301454-5A33-01CB-E03A-21FA75A91699}"/>
              </a:ext>
            </a:extLst>
          </p:cNvPr>
          <p:cNvSpPr>
            <a:spLocks noGrp="1"/>
          </p:cNvSpPr>
          <p:nvPr>
            <p:ph type="dt" sz="half" idx="11"/>
          </p:nvPr>
        </p:nvSpPr>
        <p:spPr/>
        <p:txBody>
          <a:bodyPr/>
          <a:lstStyle>
            <a:lvl1pPr>
              <a:defRPr/>
            </a:lvl1pPr>
          </a:lstStyle>
          <a:p>
            <a:pPr>
              <a:defRPr/>
            </a:pPr>
            <a:fld id="{207F713A-E4B2-B348-89F4-2E10B2A253C8}" type="datetimeFigureOut">
              <a:rPr lang="en-US"/>
              <a:pPr>
                <a:defRPr/>
              </a:pPr>
              <a:t>11/18/2024</a:t>
            </a:fld>
            <a:endParaRPr lang="en-US"/>
          </a:p>
        </p:txBody>
      </p:sp>
      <p:sp>
        <p:nvSpPr>
          <p:cNvPr id="6" name="Holder 6">
            <a:extLst>
              <a:ext uri="{FF2B5EF4-FFF2-40B4-BE49-F238E27FC236}">
                <a16:creationId xmlns:a16="http://schemas.microsoft.com/office/drawing/2014/main" id="{D27F2C94-A97F-2573-B7A0-94465704A7E2}"/>
              </a:ext>
            </a:extLst>
          </p:cNvPr>
          <p:cNvSpPr>
            <a:spLocks noGrp="1"/>
          </p:cNvSpPr>
          <p:nvPr>
            <p:ph type="sldNum" sz="quarter" idx="12"/>
          </p:nvPr>
        </p:nvSpPr>
        <p:spPr/>
        <p:txBody>
          <a:bodyPr/>
          <a:lstStyle>
            <a:lvl1pPr>
              <a:defRPr/>
            </a:lvl1pPr>
          </a:lstStyle>
          <a:p>
            <a:pPr>
              <a:defRPr/>
            </a:pPr>
            <a:fld id="{D559C1CD-1081-2247-9A4B-BCC793403E94}" type="slidenum">
              <a:rPr lang="en-US" altLang="en-US"/>
              <a:pPr>
                <a:defRPr/>
              </a:pPr>
              <a:t>‹#›</a:t>
            </a:fld>
            <a:endParaRPr lang="en-US" altLang="en-US"/>
          </a:p>
        </p:txBody>
      </p:sp>
    </p:spTree>
    <p:extLst>
      <p:ext uri="{BB962C8B-B14F-4D97-AF65-F5344CB8AC3E}">
        <p14:creationId xmlns:p14="http://schemas.microsoft.com/office/powerpoint/2010/main" val="4010137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bk object 16">
            <a:extLst>
              <a:ext uri="{FF2B5EF4-FFF2-40B4-BE49-F238E27FC236}">
                <a16:creationId xmlns:a16="http://schemas.microsoft.com/office/drawing/2014/main" id="{85A21E71-7209-7DDA-1F4D-E45040425B15}"/>
              </a:ext>
            </a:extLst>
          </p:cNvPr>
          <p:cNvSpPr>
            <a:spLocks noChangeArrowheads="1"/>
          </p:cNvSpPr>
          <p:nvPr/>
        </p:nvSpPr>
        <p:spPr bwMode="auto">
          <a:xfrm>
            <a:off x="233363" y="1588"/>
            <a:ext cx="8909050" cy="4856162"/>
          </a:xfrm>
          <a:prstGeom prst="rect">
            <a:avLst/>
          </a:prstGeom>
          <a:blipFill dpi="0" rotWithShape="1">
            <a:blip r:embed="rId2"/>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defRPr/>
            </a:pPr>
            <a:endParaRPr lang="en-US" altLang="en-US"/>
          </a:p>
        </p:txBody>
      </p:sp>
      <p:sp>
        <p:nvSpPr>
          <p:cNvPr id="2" name="Holder 2"/>
          <p:cNvSpPr>
            <a:spLocks noGrp="1"/>
          </p:cNvSpPr>
          <p:nvPr>
            <p:ph type="title"/>
          </p:nvPr>
        </p:nvSpPr>
        <p:spPr/>
        <p:txBody>
          <a:bodyPr/>
          <a:lstStyle>
            <a:lvl1pPr>
              <a:defRPr sz="2500" b="0" i="0">
                <a:solidFill>
                  <a:schemeClr val="tx1"/>
                </a:solidFill>
                <a:latin typeface="Arial"/>
                <a:cs typeface="Arial"/>
              </a:defRPr>
            </a:lvl1pPr>
          </a:lstStyle>
          <a:p>
            <a:endParaRPr/>
          </a:p>
        </p:txBody>
      </p:sp>
      <p:sp>
        <p:nvSpPr>
          <p:cNvPr id="3" name="Holder 3"/>
          <p:cNvSpPr>
            <a:spLocks noGrp="1"/>
          </p:cNvSpPr>
          <p:nvPr>
            <p:ph type="body" idx="1"/>
          </p:nvPr>
        </p:nvSpPr>
        <p:spPr/>
        <p:txBody>
          <a:bodyPr/>
          <a:lstStyle>
            <a:lvl1pPr>
              <a:defRPr/>
            </a:lvl1pPr>
          </a:lstStyle>
          <a:p>
            <a:endParaRPr/>
          </a:p>
        </p:txBody>
      </p:sp>
      <p:sp>
        <p:nvSpPr>
          <p:cNvPr id="5" name="Holder 4">
            <a:extLst>
              <a:ext uri="{FF2B5EF4-FFF2-40B4-BE49-F238E27FC236}">
                <a16:creationId xmlns:a16="http://schemas.microsoft.com/office/drawing/2014/main" id="{9B3F534F-DC98-82B0-D0F4-49EAE6A210D6}"/>
              </a:ext>
            </a:extLst>
          </p:cNvPr>
          <p:cNvSpPr>
            <a:spLocks noGrp="1"/>
          </p:cNvSpPr>
          <p:nvPr>
            <p:ph type="ftr" sz="quarter" idx="10"/>
          </p:nvPr>
        </p:nvSpPr>
        <p:spPr/>
        <p:txBody>
          <a:bodyPr/>
          <a:lstStyle>
            <a:lvl1pPr algn="ctr">
              <a:defRPr>
                <a:solidFill>
                  <a:schemeClr val="tx1">
                    <a:tint val="75000"/>
                  </a:schemeClr>
                </a:solidFill>
              </a:defRPr>
            </a:lvl1pPr>
          </a:lstStyle>
          <a:p>
            <a:pPr>
              <a:defRPr/>
            </a:pPr>
            <a:endParaRPr/>
          </a:p>
        </p:txBody>
      </p:sp>
      <p:sp>
        <p:nvSpPr>
          <p:cNvPr id="6" name="Holder 5">
            <a:extLst>
              <a:ext uri="{FF2B5EF4-FFF2-40B4-BE49-F238E27FC236}">
                <a16:creationId xmlns:a16="http://schemas.microsoft.com/office/drawing/2014/main" id="{5E0A85FE-71C0-B5BE-E9F1-A940BB9E1E24}"/>
              </a:ext>
            </a:extLst>
          </p:cNvPr>
          <p:cNvSpPr>
            <a:spLocks noGrp="1"/>
          </p:cNvSpPr>
          <p:nvPr>
            <p:ph type="dt" sz="half" idx="11"/>
          </p:nvPr>
        </p:nvSpPr>
        <p:spPr/>
        <p:txBody>
          <a:bodyPr/>
          <a:lstStyle>
            <a:lvl1pPr algn="l">
              <a:defRPr>
                <a:solidFill>
                  <a:schemeClr val="tx1">
                    <a:tint val="75000"/>
                  </a:schemeClr>
                </a:solidFill>
              </a:defRPr>
            </a:lvl1pPr>
          </a:lstStyle>
          <a:p>
            <a:pPr>
              <a:defRPr/>
            </a:pPr>
            <a:fld id="{6D5B9A27-A7FB-104F-9A85-CDFE26E4FAC9}" type="datetimeFigureOut">
              <a:rPr lang="en-US"/>
              <a:pPr>
                <a:defRPr/>
              </a:pPr>
              <a:t>11/18/2024</a:t>
            </a:fld>
            <a:endParaRPr lang="en-US"/>
          </a:p>
        </p:txBody>
      </p:sp>
      <p:sp>
        <p:nvSpPr>
          <p:cNvPr id="7" name="Holder 6">
            <a:extLst>
              <a:ext uri="{FF2B5EF4-FFF2-40B4-BE49-F238E27FC236}">
                <a16:creationId xmlns:a16="http://schemas.microsoft.com/office/drawing/2014/main" id="{D4E08F1C-CE5E-934A-E111-E01A8CA5FC7C}"/>
              </a:ext>
            </a:extLst>
          </p:cNvPr>
          <p:cNvSpPr>
            <a:spLocks noGrp="1"/>
          </p:cNvSpPr>
          <p:nvPr>
            <p:ph type="sldNum" sz="quarter" idx="12"/>
          </p:nvPr>
        </p:nvSpPr>
        <p:spPr/>
        <p:txBody>
          <a:bodyPr/>
          <a:lstStyle>
            <a:lvl1pPr>
              <a:defRPr/>
            </a:lvl1pPr>
          </a:lstStyle>
          <a:p>
            <a:pPr>
              <a:defRPr/>
            </a:pPr>
            <a:fld id="{8360C95A-5568-B14B-92B5-EEACE1B6C45D}" type="slidenum">
              <a:rPr lang="en-US" altLang="en-US"/>
              <a:pPr>
                <a:defRPr/>
              </a:pPr>
              <a:t>‹#›</a:t>
            </a:fld>
            <a:endParaRPr lang="en-US" altLang="en-US"/>
          </a:p>
        </p:txBody>
      </p:sp>
    </p:spTree>
    <p:extLst>
      <p:ext uri="{BB962C8B-B14F-4D97-AF65-F5344CB8AC3E}">
        <p14:creationId xmlns:p14="http://schemas.microsoft.com/office/powerpoint/2010/main" val="2803027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sz="2500" b="0" i="0">
                <a:solidFill>
                  <a:schemeClr val="tx1"/>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a:lstStyle>
            <a:lvl1pPr>
              <a:defRPr/>
            </a:lvl1pPr>
          </a:lstStyle>
          <a:p>
            <a:endParaRPr/>
          </a:p>
        </p:txBody>
      </p:sp>
      <p:sp>
        <p:nvSpPr>
          <p:cNvPr id="4" name="Holder 4"/>
          <p:cNvSpPr>
            <a:spLocks noGrp="1"/>
          </p:cNvSpPr>
          <p:nvPr>
            <p:ph sz="half" idx="3"/>
          </p:nvPr>
        </p:nvSpPr>
        <p:spPr>
          <a:xfrm>
            <a:off x="4709159" y="1183005"/>
            <a:ext cx="3977640" cy="3394710"/>
          </a:xfrm>
          <a:prstGeom prst="rect">
            <a:avLst/>
          </a:prstGeom>
        </p:spPr>
        <p:txBody>
          <a:bodyPr/>
          <a:lstStyle>
            <a:lvl1pPr>
              <a:defRPr/>
            </a:lvl1pPr>
          </a:lstStyle>
          <a:p>
            <a:endParaRPr/>
          </a:p>
        </p:txBody>
      </p:sp>
      <p:sp>
        <p:nvSpPr>
          <p:cNvPr id="5" name="Holder 4">
            <a:extLst>
              <a:ext uri="{FF2B5EF4-FFF2-40B4-BE49-F238E27FC236}">
                <a16:creationId xmlns:a16="http://schemas.microsoft.com/office/drawing/2014/main" id="{41583D76-BC64-8B44-6B05-2FB6D38BA7E8}"/>
              </a:ext>
            </a:extLst>
          </p:cNvPr>
          <p:cNvSpPr>
            <a:spLocks noGrp="1"/>
          </p:cNvSpPr>
          <p:nvPr>
            <p:ph type="ftr" sz="quarter" idx="10"/>
          </p:nvPr>
        </p:nvSpPr>
        <p:spPr/>
        <p:txBody>
          <a:bodyPr/>
          <a:lstStyle>
            <a:lvl1pPr>
              <a:defRPr/>
            </a:lvl1pPr>
          </a:lstStyle>
          <a:p>
            <a:pPr>
              <a:defRPr/>
            </a:pPr>
            <a:endParaRPr/>
          </a:p>
        </p:txBody>
      </p:sp>
      <p:sp>
        <p:nvSpPr>
          <p:cNvPr id="6" name="Holder 5">
            <a:extLst>
              <a:ext uri="{FF2B5EF4-FFF2-40B4-BE49-F238E27FC236}">
                <a16:creationId xmlns:a16="http://schemas.microsoft.com/office/drawing/2014/main" id="{6F718D39-64ED-0B67-8412-549A815D606C}"/>
              </a:ext>
            </a:extLst>
          </p:cNvPr>
          <p:cNvSpPr>
            <a:spLocks noGrp="1"/>
          </p:cNvSpPr>
          <p:nvPr>
            <p:ph type="dt" sz="half" idx="11"/>
          </p:nvPr>
        </p:nvSpPr>
        <p:spPr/>
        <p:txBody>
          <a:bodyPr/>
          <a:lstStyle>
            <a:lvl1pPr>
              <a:defRPr/>
            </a:lvl1pPr>
          </a:lstStyle>
          <a:p>
            <a:pPr>
              <a:defRPr/>
            </a:pPr>
            <a:fld id="{5ED36AD6-CDEC-ED4A-8B9A-87CC48C4FF29}" type="datetimeFigureOut">
              <a:rPr lang="en-US"/>
              <a:pPr>
                <a:defRPr/>
              </a:pPr>
              <a:t>11/18/2024</a:t>
            </a:fld>
            <a:endParaRPr lang="en-US"/>
          </a:p>
        </p:txBody>
      </p:sp>
      <p:sp>
        <p:nvSpPr>
          <p:cNvPr id="7" name="Holder 6">
            <a:extLst>
              <a:ext uri="{FF2B5EF4-FFF2-40B4-BE49-F238E27FC236}">
                <a16:creationId xmlns:a16="http://schemas.microsoft.com/office/drawing/2014/main" id="{51EF1A55-AA59-6DFB-E8C7-B97DB8D25361}"/>
              </a:ext>
            </a:extLst>
          </p:cNvPr>
          <p:cNvSpPr>
            <a:spLocks noGrp="1"/>
          </p:cNvSpPr>
          <p:nvPr>
            <p:ph type="sldNum" sz="quarter" idx="12"/>
          </p:nvPr>
        </p:nvSpPr>
        <p:spPr/>
        <p:txBody>
          <a:bodyPr/>
          <a:lstStyle>
            <a:lvl1pPr>
              <a:defRPr/>
            </a:lvl1pPr>
          </a:lstStyle>
          <a:p>
            <a:pPr>
              <a:defRPr/>
            </a:pPr>
            <a:fld id="{DA4B73BD-D8C9-0E41-B2BF-141169F6CD75}" type="slidenum">
              <a:rPr lang="en-US" altLang="en-US"/>
              <a:pPr>
                <a:defRPr/>
              </a:pPr>
              <a:t>‹#›</a:t>
            </a:fld>
            <a:endParaRPr lang="en-US" altLang="en-US"/>
          </a:p>
        </p:txBody>
      </p:sp>
    </p:spTree>
    <p:extLst>
      <p:ext uri="{BB962C8B-B14F-4D97-AF65-F5344CB8AC3E}">
        <p14:creationId xmlns:p14="http://schemas.microsoft.com/office/powerpoint/2010/main" val="3041227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a:lstStyle>
            <a:lvl1pPr>
              <a:defRPr sz="2500" b="0" i="0">
                <a:solidFill>
                  <a:schemeClr val="tx1"/>
                </a:solidFill>
                <a:latin typeface="Arial"/>
                <a:cs typeface="Arial"/>
              </a:defRPr>
            </a:lvl1pPr>
          </a:lstStyle>
          <a:p>
            <a:endParaRPr/>
          </a:p>
        </p:txBody>
      </p:sp>
      <p:sp>
        <p:nvSpPr>
          <p:cNvPr id="3" name="Holder 4">
            <a:extLst>
              <a:ext uri="{FF2B5EF4-FFF2-40B4-BE49-F238E27FC236}">
                <a16:creationId xmlns:a16="http://schemas.microsoft.com/office/drawing/2014/main" id="{663BADF2-1675-5262-92AB-F96466083375}"/>
              </a:ext>
            </a:extLst>
          </p:cNvPr>
          <p:cNvSpPr>
            <a:spLocks noGrp="1"/>
          </p:cNvSpPr>
          <p:nvPr>
            <p:ph type="ftr" sz="quarter" idx="10"/>
          </p:nvPr>
        </p:nvSpPr>
        <p:spPr/>
        <p:txBody>
          <a:bodyPr/>
          <a:lstStyle>
            <a:lvl1pPr>
              <a:defRPr/>
            </a:lvl1pPr>
          </a:lstStyle>
          <a:p>
            <a:pPr>
              <a:defRPr/>
            </a:pPr>
            <a:endParaRPr/>
          </a:p>
        </p:txBody>
      </p:sp>
      <p:sp>
        <p:nvSpPr>
          <p:cNvPr id="4" name="Holder 5">
            <a:extLst>
              <a:ext uri="{FF2B5EF4-FFF2-40B4-BE49-F238E27FC236}">
                <a16:creationId xmlns:a16="http://schemas.microsoft.com/office/drawing/2014/main" id="{D90F774A-28FD-D3B0-9D5A-D162EC6A5CC4}"/>
              </a:ext>
            </a:extLst>
          </p:cNvPr>
          <p:cNvSpPr>
            <a:spLocks noGrp="1"/>
          </p:cNvSpPr>
          <p:nvPr>
            <p:ph type="dt" sz="half" idx="11"/>
          </p:nvPr>
        </p:nvSpPr>
        <p:spPr/>
        <p:txBody>
          <a:bodyPr/>
          <a:lstStyle>
            <a:lvl1pPr>
              <a:defRPr/>
            </a:lvl1pPr>
          </a:lstStyle>
          <a:p>
            <a:pPr>
              <a:defRPr/>
            </a:pPr>
            <a:fld id="{7508357B-03B0-2A4F-9138-19C5FCD674B1}" type="datetimeFigureOut">
              <a:rPr lang="en-US"/>
              <a:pPr>
                <a:defRPr/>
              </a:pPr>
              <a:t>11/18/2024</a:t>
            </a:fld>
            <a:endParaRPr lang="en-US"/>
          </a:p>
        </p:txBody>
      </p:sp>
      <p:sp>
        <p:nvSpPr>
          <p:cNvPr id="5" name="Holder 6">
            <a:extLst>
              <a:ext uri="{FF2B5EF4-FFF2-40B4-BE49-F238E27FC236}">
                <a16:creationId xmlns:a16="http://schemas.microsoft.com/office/drawing/2014/main" id="{A22D3076-8EC7-9DF6-0C08-A4983F53C9AD}"/>
              </a:ext>
            </a:extLst>
          </p:cNvPr>
          <p:cNvSpPr>
            <a:spLocks noGrp="1"/>
          </p:cNvSpPr>
          <p:nvPr>
            <p:ph type="sldNum" sz="quarter" idx="12"/>
          </p:nvPr>
        </p:nvSpPr>
        <p:spPr/>
        <p:txBody>
          <a:bodyPr/>
          <a:lstStyle>
            <a:lvl1pPr>
              <a:defRPr/>
            </a:lvl1pPr>
          </a:lstStyle>
          <a:p>
            <a:pPr>
              <a:defRPr/>
            </a:pPr>
            <a:fld id="{54122E2C-D371-134A-BE47-0324743630D6}" type="slidenum">
              <a:rPr lang="en-US" altLang="en-US"/>
              <a:pPr>
                <a:defRPr/>
              </a:pPr>
              <a:t>‹#›</a:t>
            </a:fld>
            <a:endParaRPr lang="en-US" altLang="en-US"/>
          </a:p>
        </p:txBody>
      </p:sp>
    </p:spTree>
    <p:extLst>
      <p:ext uri="{BB962C8B-B14F-4D97-AF65-F5344CB8AC3E}">
        <p14:creationId xmlns:p14="http://schemas.microsoft.com/office/powerpoint/2010/main" val="301921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4">
            <a:extLst>
              <a:ext uri="{FF2B5EF4-FFF2-40B4-BE49-F238E27FC236}">
                <a16:creationId xmlns:a16="http://schemas.microsoft.com/office/drawing/2014/main" id="{F0F4CD58-091D-AC64-5A2E-03D213DF20C9}"/>
              </a:ext>
            </a:extLst>
          </p:cNvPr>
          <p:cNvSpPr>
            <a:spLocks noGrp="1"/>
          </p:cNvSpPr>
          <p:nvPr>
            <p:ph type="ftr" sz="quarter" idx="10"/>
          </p:nvPr>
        </p:nvSpPr>
        <p:spPr/>
        <p:txBody>
          <a:bodyPr/>
          <a:lstStyle>
            <a:lvl1pPr>
              <a:defRPr/>
            </a:lvl1pPr>
          </a:lstStyle>
          <a:p>
            <a:pPr>
              <a:defRPr/>
            </a:pPr>
            <a:endParaRPr/>
          </a:p>
        </p:txBody>
      </p:sp>
      <p:sp>
        <p:nvSpPr>
          <p:cNvPr id="3" name="Holder 5">
            <a:extLst>
              <a:ext uri="{FF2B5EF4-FFF2-40B4-BE49-F238E27FC236}">
                <a16:creationId xmlns:a16="http://schemas.microsoft.com/office/drawing/2014/main" id="{F006B1D2-D406-94D5-8AFD-E83EBB94839D}"/>
              </a:ext>
            </a:extLst>
          </p:cNvPr>
          <p:cNvSpPr>
            <a:spLocks noGrp="1"/>
          </p:cNvSpPr>
          <p:nvPr>
            <p:ph type="dt" sz="half" idx="11"/>
          </p:nvPr>
        </p:nvSpPr>
        <p:spPr/>
        <p:txBody>
          <a:bodyPr/>
          <a:lstStyle>
            <a:lvl1pPr>
              <a:defRPr/>
            </a:lvl1pPr>
          </a:lstStyle>
          <a:p>
            <a:pPr>
              <a:defRPr/>
            </a:pPr>
            <a:fld id="{2411170B-6191-8847-B424-22873EC5E920}" type="datetimeFigureOut">
              <a:rPr lang="en-US"/>
              <a:pPr>
                <a:defRPr/>
              </a:pPr>
              <a:t>11/18/2024</a:t>
            </a:fld>
            <a:endParaRPr lang="en-US"/>
          </a:p>
        </p:txBody>
      </p:sp>
      <p:sp>
        <p:nvSpPr>
          <p:cNvPr id="4" name="Holder 6">
            <a:extLst>
              <a:ext uri="{FF2B5EF4-FFF2-40B4-BE49-F238E27FC236}">
                <a16:creationId xmlns:a16="http://schemas.microsoft.com/office/drawing/2014/main" id="{37A198AB-5A8A-8A42-F557-11959D0D17BF}"/>
              </a:ext>
            </a:extLst>
          </p:cNvPr>
          <p:cNvSpPr>
            <a:spLocks noGrp="1"/>
          </p:cNvSpPr>
          <p:nvPr>
            <p:ph type="sldNum" sz="quarter" idx="12"/>
          </p:nvPr>
        </p:nvSpPr>
        <p:spPr/>
        <p:txBody>
          <a:bodyPr/>
          <a:lstStyle>
            <a:lvl1pPr>
              <a:defRPr/>
            </a:lvl1pPr>
          </a:lstStyle>
          <a:p>
            <a:pPr>
              <a:defRPr/>
            </a:pPr>
            <a:fld id="{FA099696-2035-2342-BCA8-706EAA432975}" type="slidenum">
              <a:rPr lang="en-US" altLang="en-US"/>
              <a:pPr>
                <a:defRPr/>
              </a:pPr>
              <a:t>‹#›</a:t>
            </a:fld>
            <a:endParaRPr lang="en-US" altLang="en-US"/>
          </a:p>
        </p:txBody>
      </p:sp>
    </p:spTree>
    <p:extLst>
      <p:ext uri="{BB962C8B-B14F-4D97-AF65-F5344CB8AC3E}">
        <p14:creationId xmlns:p14="http://schemas.microsoft.com/office/powerpoint/2010/main" val="5227394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bk object 16">
            <a:extLst>
              <a:ext uri="{FF2B5EF4-FFF2-40B4-BE49-F238E27FC236}">
                <a16:creationId xmlns:a16="http://schemas.microsoft.com/office/drawing/2014/main" id="{315A416D-3DE3-606F-9FB0-2710572097DC}"/>
              </a:ext>
            </a:extLst>
          </p:cNvPr>
          <p:cNvSpPr>
            <a:spLocks noChangeArrowheads="1"/>
          </p:cNvSpPr>
          <p:nvPr/>
        </p:nvSpPr>
        <p:spPr bwMode="auto">
          <a:xfrm>
            <a:off x="233363" y="1588"/>
            <a:ext cx="8910637" cy="4359275"/>
          </a:xfrm>
          <a:prstGeom prst="rect">
            <a:avLst/>
          </a:prstGeom>
          <a:blipFill dpi="0" rotWithShape="1">
            <a:blip r:embed="rId7"/>
            <a:srcRect/>
            <a:stretch>
              <a:fillRect/>
            </a:stretch>
          </a:blipFill>
          <a:ln>
            <a:noFill/>
          </a:ln>
        </p:spPr>
        <p:txBody>
          <a:bodyPr lIns="0" tIns="0" rIns="0" bIns="0"/>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defRPr/>
            </a:pPr>
            <a:endParaRPr lang="en-US" altLang="en-US"/>
          </a:p>
        </p:txBody>
      </p:sp>
      <p:sp>
        <p:nvSpPr>
          <p:cNvPr id="1027" name="Holder 2">
            <a:extLst>
              <a:ext uri="{FF2B5EF4-FFF2-40B4-BE49-F238E27FC236}">
                <a16:creationId xmlns:a16="http://schemas.microsoft.com/office/drawing/2014/main" id="{FEF26843-EE9A-86D7-C9C0-33167F9CEF7F}"/>
              </a:ext>
            </a:extLst>
          </p:cNvPr>
          <p:cNvSpPr>
            <a:spLocks noGrp="1"/>
          </p:cNvSpPr>
          <p:nvPr>
            <p:ph type="title"/>
          </p:nvPr>
        </p:nvSpPr>
        <p:spPr bwMode="auto">
          <a:xfrm>
            <a:off x="1049338" y="276225"/>
            <a:ext cx="7045325" cy="69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endParaRPr lang="en-US" altLang="en-US"/>
          </a:p>
        </p:txBody>
      </p:sp>
      <p:sp>
        <p:nvSpPr>
          <p:cNvPr id="1028" name="Holder 3">
            <a:extLst>
              <a:ext uri="{FF2B5EF4-FFF2-40B4-BE49-F238E27FC236}">
                <a16:creationId xmlns:a16="http://schemas.microsoft.com/office/drawing/2014/main" id="{1035E64D-BB12-F79A-39FA-EE55D03B1215}"/>
              </a:ext>
            </a:extLst>
          </p:cNvPr>
          <p:cNvSpPr>
            <a:spLocks noGrp="1"/>
          </p:cNvSpPr>
          <p:nvPr>
            <p:ph type="body" idx="1"/>
          </p:nvPr>
        </p:nvSpPr>
        <p:spPr bwMode="auto">
          <a:xfrm>
            <a:off x="457200" y="1182688"/>
            <a:ext cx="8229600" cy="339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endParaRPr lang="en-US" altLang="en-US"/>
          </a:p>
        </p:txBody>
      </p:sp>
      <p:sp>
        <p:nvSpPr>
          <p:cNvPr id="4" name="Holder 4">
            <a:extLst>
              <a:ext uri="{FF2B5EF4-FFF2-40B4-BE49-F238E27FC236}">
                <a16:creationId xmlns:a16="http://schemas.microsoft.com/office/drawing/2014/main" id="{322F91ED-1D8A-99BE-7207-A88FF70EF02D}"/>
              </a:ext>
            </a:extLst>
          </p:cNvPr>
          <p:cNvSpPr>
            <a:spLocks noGrp="1"/>
          </p:cNvSpPr>
          <p:nvPr>
            <p:ph type="ftr" sz="quarter" idx="5"/>
          </p:nvPr>
        </p:nvSpPr>
        <p:spPr>
          <a:xfrm>
            <a:off x="3108325" y="4783138"/>
            <a:ext cx="2927350" cy="257175"/>
          </a:xfrm>
          <a:prstGeom prst="rect">
            <a:avLst/>
          </a:prstGeom>
        </p:spPr>
        <p:txBody>
          <a:bodyPr wrap="square" lIns="0" tIns="0" rIns="0" bIns="0">
            <a:spAutoFit/>
          </a:bodyPr>
          <a:lstStyle>
            <a:lvl1pPr algn="ctr" eaLnBrk="1" fontAlgn="auto" hangingPunct="1">
              <a:spcBef>
                <a:spcPts val="0"/>
              </a:spcBef>
              <a:spcAft>
                <a:spcPts val="0"/>
              </a:spcAft>
              <a:defRPr>
                <a:solidFill>
                  <a:schemeClr val="tx1">
                    <a:tint val="75000"/>
                  </a:schemeClr>
                </a:solidFill>
                <a:latin typeface="+mn-lt"/>
                <a:cs typeface="+mn-cs"/>
              </a:defRPr>
            </a:lvl1pPr>
          </a:lstStyle>
          <a:p>
            <a:pPr>
              <a:defRPr/>
            </a:pPr>
            <a:endParaRPr/>
          </a:p>
        </p:txBody>
      </p:sp>
      <p:sp>
        <p:nvSpPr>
          <p:cNvPr id="5" name="Holder 5">
            <a:extLst>
              <a:ext uri="{FF2B5EF4-FFF2-40B4-BE49-F238E27FC236}">
                <a16:creationId xmlns:a16="http://schemas.microsoft.com/office/drawing/2014/main" id="{D7EA26CD-D6B5-3760-9B92-BC9941A38763}"/>
              </a:ext>
            </a:extLst>
          </p:cNvPr>
          <p:cNvSpPr>
            <a:spLocks noGrp="1"/>
          </p:cNvSpPr>
          <p:nvPr>
            <p:ph type="dt" sz="half" idx="6"/>
          </p:nvPr>
        </p:nvSpPr>
        <p:spPr>
          <a:xfrm>
            <a:off x="457200" y="4783138"/>
            <a:ext cx="2103438" cy="257175"/>
          </a:xfrm>
          <a:prstGeom prst="rect">
            <a:avLst/>
          </a:prstGeom>
        </p:spPr>
        <p:txBody>
          <a:bodyPr wrap="square" lIns="0" tIns="0" rIns="0" bIns="0">
            <a:spAutoFit/>
          </a:bodyPr>
          <a:lstStyle>
            <a:lvl1pPr algn="l" eaLnBrk="1" fontAlgn="auto" hangingPunct="1">
              <a:spcBef>
                <a:spcPts val="0"/>
              </a:spcBef>
              <a:spcAft>
                <a:spcPts val="0"/>
              </a:spcAft>
              <a:defRPr>
                <a:solidFill>
                  <a:schemeClr val="tx1">
                    <a:tint val="75000"/>
                  </a:schemeClr>
                </a:solidFill>
                <a:latin typeface="+mn-lt"/>
                <a:cs typeface="+mn-cs"/>
              </a:defRPr>
            </a:lvl1pPr>
          </a:lstStyle>
          <a:p>
            <a:pPr>
              <a:defRPr/>
            </a:pPr>
            <a:fld id="{68FF5B79-0163-704C-BC08-E938629C37CE}" type="datetimeFigureOut">
              <a:rPr lang="en-US"/>
              <a:pPr>
                <a:defRPr/>
              </a:pPr>
              <a:t>11/18/2024</a:t>
            </a:fld>
            <a:endParaRPr lang="en-US"/>
          </a:p>
        </p:txBody>
      </p:sp>
      <p:sp>
        <p:nvSpPr>
          <p:cNvPr id="6" name="Holder 6">
            <a:extLst>
              <a:ext uri="{FF2B5EF4-FFF2-40B4-BE49-F238E27FC236}">
                <a16:creationId xmlns:a16="http://schemas.microsoft.com/office/drawing/2014/main" id="{024279BE-D475-BE80-EB81-17DE72F5B87D}"/>
              </a:ext>
            </a:extLst>
          </p:cNvPr>
          <p:cNvSpPr>
            <a:spLocks noGrp="1"/>
          </p:cNvSpPr>
          <p:nvPr>
            <p:ph type="sldNum" sz="quarter" idx="7"/>
          </p:nvPr>
        </p:nvSpPr>
        <p:spPr>
          <a:xfrm>
            <a:off x="6583363" y="4783138"/>
            <a:ext cx="2103437" cy="257175"/>
          </a:xfrm>
          <a:prstGeom prst="rect">
            <a:avLst/>
          </a:prstGeom>
        </p:spPr>
        <p:txBody>
          <a:bodyPr vert="horz" wrap="square" lIns="0" tIns="0" rIns="0" bIns="0" numCol="1" anchor="t" anchorCtr="0" compatLnSpc="1">
            <a:prstTxWarp prst="textNoShape">
              <a:avLst/>
            </a:prstTxWarp>
            <a:spAutoFit/>
          </a:bodyPr>
          <a:lstStyle>
            <a:lvl1pPr algn="r" eaLnBrk="1" hangingPunct="1">
              <a:defRPr>
                <a:solidFill>
                  <a:srgbClr val="898989"/>
                </a:solidFill>
              </a:defRPr>
            </a:lvl1pPr>
          </a:lstStyle>
          <a:p>
            <a:pPr>
              <a:defRPr/>
            </a:pPr>
            <a:fld id="{D65C0205-CA56-BA4E-97B2-FF48C70D5030}"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97" r:id="rId1"/>
    <p:sldLayoutId id="2147483701" r:id="rId2"/>
    <p:sldLayoutId id="2147483698" r:id="rId3"/>
    <p:sldLayoutId id="2147483699" r:id="rId4"/>
    <p:sldLayoutId id="2147483700" r:id="rId5"/>
  </p:sldLayoutIdLst>
  <p:txStyles>
    <p:titleStyle>
      <a:lvl1pPr algn="ctr" rtl="0" eaLnBrk="0" fontAlgn="base" hangingPunct="0">
        <a:spcBef>
          <a:spcPct val="0"/>
        </a:spcBef>
        <a:spcAft>
          <a:spcPct val="0"/>
        </a:spcAft>
        <a:defRPr>
          <a:solidFill>
            <a:schemeClr val="tx2"/>
          </a:solidFill>
          <a:latin typeface="+mj-lt"/>
          <a:ea typeface="+mj-ea"/>
          <a:cs typeface="+mj-cs"/>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p:titleStyle>
    <p:bodyStyle>
      <a:lvl1pPr algn="l" rtl="0" eaLnBrk="0" fontAlgn="base" hangingPunct="0">
        <a:spcBef>
          <a:spcPct val="20000"/>
        </a:spcBef>
        <a:spcAft>
          <a:spcPct val="0"/>
        </a:spcAft>
        <a:defRPr>
          <a:solidFill>
            <a:schemeClr val="tx1"/>
          </a:solidFill>
          <a:latin typeface="+mn-lt"/>
          <a:ea typeface="+mn-ea"/>
          <a:cs typeface="+mn-cs"/>
        </a:defRPr>
      </a:lvl1pPr>
      <a:lvl2pPr marL="457200" algn="l" rtl="0" eaLnBrk="0" fontAlgn="base" hangingPunct="0">
        <a:spcBef>
          <a:spcPct val="20000"/>
        </a:spcBef>
        <a:spcAft>
          <a:spcPct val="0"/>
        </a:spcAft>
        <a:defRPr>
          <a:solidFill>
            <a:schemeClr val="tx1"/>
          </a:solidFill>
          <a:latin typeface="+mn-lt"/>
          <a:ea typeface="+mn-ea"/>
          <a:cs typeface="+mn-cs"/>
        </a:defRPr>
      </a:lvl2pPr>
      <a:lvl3pPr marL="914400" algn="l" rtl="0" eaLnBrk="0" fontAlgn="base" hangingPunct="0">
        <a:spcBef>
          <a:spcPct val="20000"/>
        </a:spcBef>
        <a:spcAft>
          <a:spcPct val="0"/>
        </a:spcAft>
        <a:defRPr>
          <a:solidFill>
            <a:schemeClr val="tx1"/>
          </a:solidFill>
          <a:latin typeface="+mn-lt"/>
          <a:ea typeface="+mn-ea"/>
          <a:cs typeface="+mn-cs"/>
        </a:defRPr>
      </a:lvl3pPr>
      <a:lvl4pPr marL="1371600" algn="l" rtl="0" eaLnBrk="0" fontAlgn="base" hangingPunct="0">
        <a:spcBef>
          <a:spcPct val="20000"/>
        </a:spcBef>
        <a:spcAft>
          <a:spcPct val="0"/>
        </a:spcAft>
        <a:defRPr>
          <a:solidFill>
            <a:schemeClr val="tx1"/>
          </a:solidFill>
          <a:latin typeface="+mn-lt"/>
          <a:ea typeface="+mn-ea"/>
          <a:cs typeface="+mn-cs"/>
        </a:defRPr>
      </a:lvl4pPr>
      <a:lvl5pPr marL="1828800" algn="l" rtl="0" eaLnBrk="0" fontAlgn="base" hangingPunct="0">
        <a:spcBef>
          <a:spcPct val="20000"/>
        </a:spcBef>
        <a:spcAft>
          <a:spcPct val="0"/>
        </a:spcAft>
        <a:defRPr>
          <a:solidFill>
            <a:schemeClr val="tx1"/>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4110A79-114D-4D4A-86D1-25F910AA6A06}"/>
              </a:ext>
            </a:extLst>
          </p:cNvPr>
          <p:cNvSpPr/>
          <p:nvPr/>
        </p:nvSpPr>
        <p:spPr>
          <a:xfrm>
            <a:off x="2362200" y="296130"/>
            <a:ext cx="4572000" cy="1609030"/>
          </a:xfrm>
          <a:prstGeom prst="rect">
            <a:avLst/>
          </a:prstGeom>
        </p:spPr>
        <p:txBody>
          <a:bodyPr>
            <a:spAutoFit/>
          </a:bodyPr>
          <a:lstStyle/>
          <a:p>
            <a:pPr lvl="0" algn="ctr">
              <a:lnSpc>
                <a:spcPct val="120000"/>
              </a:lnSpc>
              <a:spcBef>
                <a:spcPts val="0"/>
              </a:spcBef>
              <a:spcAft>
                <a:spcPts val="0"/>
              </a:spcAft>
            </a:pPr>
            <a:r>
              <a:rPr lang="en-US" sz="2800" b="1" i="1" dirty="0">
                <a:solidFill>
                  <a:srgbClr val="002060"/>
                </a:solidFill>
                <a:latin typeface="Arial Black"/>
                <a:ea typeface="Arial Black"/>
                <a:cs typeface="Arial Black"/>
                <a:sym typeface="Arial Black"/>
              </a:rPr>
              <a:t>Centre of Competence </a:t>
            </a:r>
          </a:p>
          <a:p>
            <a:pPr lvl="0" algn="ctr">
              <a:lnSpc>
                <a:spcPct val="120000"/>
              </a:lnSpc>
              <a:spcBef>
                <a:spcPts val="0"/>
              </a:spcBef>
              <a:spcAft>
                <a:spcPts val="0"/>
              </a:spcAft>
            </a:pPr>
            <a:r>
              <a:rPr lang="en-US" sz="2800" b="1" i="1" dirty="0">
                <a:solidFill>
                  <a:srgbClr val="002060"/>
                </a:solidFill>
                <a:latin typeface="Arial Black"/>
                <a:ea typeface="Arial Black"/>
                <a:cs typeface="Arial Black"/>
                <a:sym typeface="Arial Black"/>
              </a:rPr>
              <a:t>in </a:t>
            </a:r>
          </a:p>
          <a:p>
            <a:pPr lvl="0" algn="ctr">
              <a:lnSpc>
                <a:spcPct val="120000"/>
              </a:lnSpc>
              <a:spcBef>
                <a:spcPts val="0"/>
              </a:spcBef>
              <a:spcAft>
                <a:spcPts val="0"/>
              </a:spcAft>
            </a:pPr>
            <a:r>
              <a:rPr lang="en-US" sz="2800" b="1" i="1" dirty="0">
                <a:solidFill>
                  <a:srgbClr val="002060"/>
                </a:solidFill>
                <a:latin typeface="Arial Black"/>
                <a:ea typeface="Arial Black"/>
                <a:cs typeface="Arial Black"/>
                <a:sym typeface="Arial Black"/>
              </a:rPr>
              <a:t>Visual Computing</a:t>
            </a:r>
            <a:endParaRPr lang="en-US" sz="2800" dirty="0"/>
          </a:p>
        </p:txBody>
      </p:sp>
      <p:sp>
        <p:nvSpPr>
          <p:cNvPr id="10" name="Rectangle 9">
            <a:extLst>
              <a:ext uri="{FF2B5EF4-FFF2-40B4-BE49-F238E27FC236}">
                <a16:creationId xmlns:a16="http://schemas.microsoft.com/office/drawing/2014/main" id="{2E559375-5E2F-4260-9587-9006AB08BA92}"/>
              </a:ext>
            </a:extLst>
          </p:cNvPr>
          <p:cNvSpPr/>
          <p:nvPr/>
        </p:nvSpPr>
        <p:spPr>
          <a:xfrm>
            <a:off x="3245054" y="2022350"/>
            <a:ext cx="2505815" cy="369332"/>
          </a:xfrm>
          <a:prstGeom prst="rect">
            <a:avLst/>
          </a:prstGeom>
        </p:spPr>
        <p:txBody>
          <a:bodyPr wrap="none">
            <a:spAutoFit/>
          </a:bodyPr>
          <a:lstStyle/>
          <a:p>
            <a:pPr lvl="0" algn="ctr">
              <a:spcBef>
                <a:spcPts val="0"/>
              </a:spcBef>
              <a:spcAft>
                <a:spcPts val="0"/>
              </a:spcAft>
            </a:pPr>
            <a:r>
              <a:rPr lang="en-IN" b="1" i="1" dirty="0">
                <a:solidFill>
                  <a:srgbClr val="FF0000"/>
                </a:solidFill>
                <a:latin typeface="Times New Roman"/>
                <a:ea typeface="Times New Roman"/>
                <a:cs typeface="Times New Roman"/>
                <a:sym typeface="Times New Roman"/>
              </a:rPr>
              <a:t>Internship  Presentation</a:t>
            </a:r>
            <a:endParaRPr lang="en-IN" dirty="0">
              <a:solidFill>
                <a:srgbClr val="FF0000"/>
              </a:solidFill>
            </a:endParaRPr>
          </a:p>
        </p:txBody>
      </p:sp>
      <p:sp>
        <p:nvSpPr>
          <p:cNvPr id="13" name="Google Shape;107;p14">
            <a:extLst>
              <a:ext uri="{FF2B5EF4-FFF2-40B4-BE49-F238E27FC236}">
                <a16:creationId xmlns:a16="http://schemas.microsoft.com/office/drawing/2014/main" id="{4DD63B01-D406-4EB3-B7EB-3F9C78E17AF3}"/>
              </a:ext>
            </a:extLst>
          </p:cNvPr>
          <p:cNvSpPr txBox="1"/>
          <p:nvPr/>
        </p:nvSpPr>
        <p:spPr>
          <a:xfrm>
            <a:off x="914400" y="2515920"/>
            <a:ext cx="7315200" cy="894030"/>
          </a:xfrm>
          <a:prstGeom prst="rect">
            <a:avLst/>
          </a:prstGeom>
          <a:noFill/>
          <a:ln>
            <a:noFill/>
          </a:ln>
        </p:spPr>
        <p:txBody>
          <a:bodyPr spcFirstLastPara="1" wrap="square" lIns="91400" tIns="45700" rIns="91400" bIns="45700" anchor="t" anchorCtr="0">
            <a:noAutofit/>
          </a:bodyPr>
          <a:lstStyle/>
          <a:p>
            <a:pPr marL="341313" marR="0" lvl="0" indent="-341313" algn="ctr" rtl="0">
              <a:spcBef>
                <a:spcPts val="0"/>
              </a:spcBef>
              <a:spcAft>
                <a:spcPts val="0"/>
              </a:spcAft>
              <a:buNone/>
            </a:pPr>
            <a:r>
              <a:rPr lang="en-US" sz="2400" b="1" i="1" dirty="0">
                <a:solidFill>
                  <a:srgbClr val="002060"/>
                </a:solidFill>
                <a:latin typeface="Times New Roman"/>
                <a:ea typeface="Times New Roman"/>
                <a:cs typeface="Times New Roman"/>
                <a:sym typeface="Times New Roman"/>
              </a:rPr>
              <a:t>G</a:t>
            </a:r>
            <a:r>
              <a:rPr lang="en-IN" sz="2400" b="1" i="1" dirty="0" err="1">
                <a:solidFill>
                  <a:srgbClr val="002060"/>
                </a:solidFill>
                <a:latin typeface="Times New Roman"/>
                <a:ea typeface="Times New Roman"/>
                <a:cs typeface="Times New Roman"/>
                <a:sym typeface="Times New Roman"/>
              </a:rPr>
              <a:t>enerating</a:t>
            </a:r>
            <a:r>
              <a:rPr lang="en-IN" sz="2400" b="1" i="1" dirty="0">
                <a:solidFill>
                  <a:srgbClr val="002060"/>
                </a:solidFill>
                <a:latin typeface="Times New Roman"/>
                <a:ea typeface="Times New Roman"/>
                <a:cs typeface="Times New Roman"/>
                <a:sym typeface="Times New Roman"/>
              </a:rPr>
              <a:t> melodies with </a:t>
            </a:r>
          </a:p>
          <a:p>
            <a:pPr marL="341313" marR="0" lvl="0" indent="-341313" algn="ctr" rtl="0">
              <a:spcBef>
                <a:spcPts val="0"/>
              </a:spcBef>
              <a:spcAft>
                <a:spcPts val="0"/>
              </a:spcAft>
              <a:buNone/>
            </a:pPr>
            <a:r>
              <a:rPr lang="en-IN" sz="2400" b="1" i="1" dirty="0">
                <a:solidFill>
                  <a:srgbClr val="002060"/>
                </a:solidFill>
                <a:latin typeface="Times New Roman"/>
                <a:ea typeface="Times New Roman"/>
                <a:cs typeface="Times New Roman"/>
                <a:sym typeface="Times New Roman"/>
              </a:rPr>
              <a:t>RNN - LSTM</a:t>
            </a:r>
          </a:p>
        </p:txBody>
      </p:sp>
      <p:sp>
        <p:nvSpPr>
          <p:cNvPr id="14" name="TextBox 13">
            <a:extLst>
              <a:ext uri="{FF2B5EF4-FFF2-40B4-BE49-F238E27FC236}">
                <a16:creationId xmlns:a16="http://schemas.microsoft.com/office/drawing/2014/main" id="{3F51CE93-65EB-4A6F-BF96-2F49A92630A3}"/>
              </a:ext>
            </a:extLst>
          </p:cNvPr>
          <p:cNvSpPr txBox="1"/>
          <p:nvPr/>
        </p:nvSpPr>
        <p:spPr>
          <a:xfrm>
            <a:off x="5486400" y="3854167"/>
            <a:ext cx="3497580" cy="810478"/>
          </a:xfrm>
          <a:prstGeom prst="rect">
            <a:avLst/>
          </a:prstGeom>
          <a:noFill/>
        </p:spPr>
        <p:txBody>
          <a:bodyPr wrap="square">
            <a:spAutoFit/>
          </a:bodyPr>
          <a:lstStyle/>
          <a:p>
            <a:pPr marL="341312" marR="0" lvl="0" indent="-341312" algn="ctr" rtl="0">
              <a:spcBef>
                <a:spcPts val="800"/>
              </a:spcBef>
              <a:spcAft>
                <a:spcPts val="0"/>
              </a:spcAft>
              <a:buNone/>
            </a:pPr>
            <a:r>
              <a:rPr lang="en-US" sz="2000" b="1" i="1" dirty="0">
                <a:solidFill>
                  <a:srgbClr val="FF0000"/>
                </a:solidFill>
                <a:latin typeface="Times New Roman"/>
                <a:ea typeface="Times New Roman"/>
                <a:cs typeface="Times New Roman"/>
                <a:sym typeface="Times New Roman"/>
              </a:rPr>
              <a:t>Mo</a:t>
            </a:r>
            <a:r>
              <a:rPr lang="en-IN" sz="2000" b="1" i="1" dirty="0">
                <a:solidFill>
                  <a:srgbClr val="FF0000"/>
                </a:solidFill>
                <a:latin typeface="Times New Roman"/>
                <a:ea typeface="Times New Roman"/>
                <a:cs typeface="Times New Roman"/>
                <a:sym typeface="Times New Roman"/>
              </a:rPr>
              <a:t>hammed Sadiq Pasha</a:t>
            </a:r>
          </a:p>
          <a:p>
            <a:pPr marL="341312" marR="0" lvl="0" indent="-341312" algn="ctr" rtl="0">
              <a:spcBef>
                <a:spcPts val="800"/>
              </a:spcBef>
              <a:spcAft>
                <a:spcPts val="0"/>
              </a:spcAft>
              <a:buNone/>
            </a:pPr>
            <a:r>
              <a:rPr lang="en-IN" sz="2000" b="1" i="1" dirty="0">
                <a:solidFill>
                  <a:srgbClr val="FF0000"/>
                </a:solidFill>
                <a:latin typeface="Times New Roman"/>
                <a:ea typeface="Times New Roman"/>
                <a:cs typeface="Times New Roman"/>
                <a:sym typeface="Times New Roman"/>
              </a:rPr>
              <a:t>GuruPrasad Suresh </a:t>
            </a:r>
            <a:r>
              <a:rPr lang="en-IN" sz="2000" b="1" i="1" dirty="0" err="1">
                <a:solidFill>
                  <a:srgbClr val="FF0000"/>
                </a:solidFill>
                <a:latin typeface="Times New Roman"/>
                <a:ea typeface="Times New Roman"/>
                <a:cs typeface="Times New Roman"/>
                <a:sym typeface="Times New Roman"/>
              </a:rPr>
              <a:t>Balehosur</a:t>
            </a:r>
            <a:r>
              <a:rPr lang="en-IN" sz="2000" b="1" i="1" dirty="0">
                <a:solidFill>
                  <a:srgbClr val="FF0000"/>
                </a:solidFill>
                <a:latin typeface="Times New Roman"/>
                <a:ea typeface="Times New Roman"/>
                <a:cs typeface="Times New Roman"/>
                <a:sym typeface="Times New Roman"/>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1"/>
          <p:cNvSpPr txBox="1"/>
          <p:nvPr/>
        </p:nvSpPr>
        <p:spPr>
          <a:xfrm>
            <a:off x="587141" y="-83820"/>
            <a:ext cx="8228878" cy="594120"/>
          </a:xfrm>
          <a:prstGeom prst="rect">
            <a:avLst/>
          </a:prstGeom>
          <a:noFill/>
          <a:ln>
            <a:noFill/>
          </a:ln>
        </p:spPr>
        <p:txBody>
          <a:bodyPr spcFirstLastPara="1" wrap="square" lIns="91402" tIns="45701" rIns="91402" bIns="45701" anchor="t" anchorCtr="0">
            <a:noAutofit/>
          </a:bodyPr>
          <a:lstStyle/>
          <a:p>
            <a:pPr algn="ctr">
              <a:spcBef>
                <a:spcPts val="0"/>
              </a:spcBef>
              <a:spcAft>
                <a:spcPts val="0"/>
              </a:spcAft>
            </a:pPr>
            <a:r>
              <a:rPr lang="en-IN" sz="3183" b="1" dirty="0">
                <a:solidFill>
                  <a:srgbClr val="C00000"/>
                </a:solidFill>
                <a:latin typeface="Times New Roman"/>
                <a:ea typeface="Times New Roman"/>
                <a:cs typeface="Times New Roman"/>
                <a:sym typeface="Times New Roman"/>
              </a:rPr>
              <a:t>Research gap  </a:t>
            </a:r>
            <a:endParaRPr sz="3183" b="1" dirty="0">
              <a:solidFill>
                <a:srgbClr val="C00000"/>
              </a:solidFill>
              <a:latin typeface="Times New Roman"/>
              <a:ea typeface="Times New Roman"/>
              <a:cs typeface="Times New Roman"/>
              <a:sym typeface="Times New Roman"/>
            </a:endParaRPr>
          </a:p>
        </p:txBody>
      </p:sp>
      <p:sp>
        <p:nvSpPr>
          <p:cNvPr id="152" name="Google Shape;152;p21"/>
          <p:cNvSpPr txBox="1">
            <a:spLocks noGrp="1"/>
          </p:cNvSpPr>
          <p:nvPr>
            <p:ph idx="1"/>
          </p:nvPr>
        </p:nvSpPr>
        <p:spPr>
          <a:xfrm>
            <a:off x="344590" y="804919"/>
            <a:ext cx="8229600" cy="4049250"/>
          </a:xfrm>
          <a:prstGeom prst="rect">
            <a:avLst/>
          </a:prstGeom>
          <a:noFill/>
          <a:ln>
            <a:noFill/>
          </a:ln>
        </p:spPr>
        <p:txBody>
          <a:bodyPr spcFirstLastPara="1" vert="horz" wrap="square" lIns="81614" tIns="40801" rIns="81614" bIns="40801" numCol="1" anchor="t" anchorCtr="0" compatLnSpc="1">
            <a:prstTxWarp prst="textNoShape">
              <a:avLst/>
            </a:prstTxWarp>
            <a:noAutofit/>
          </a:bodyPr>
          <a:lstStyle/>
          <a:p>
            <a:pPr>
              <a:lnSpc>
                <a:spcPct val="115000"/>
              </a:lnSpc>
              <a:spcBef>
                <a:spcPts val="0"/>
              </a:spcBef>
              <a:spcAft>
                <a:spcPts val="0"/>
              </a:spcAft>
            </a:pPr>
            <a:endParaRPr sz="1228" dirty="0">
              <a:latin typeface="Arial"/>
              <a:ea typeface="Arial"/>
              <a:cs typeface="Arial"/>
              <a:sym typeface="Arial"/>
            </a:endParaRPr>
          </a:p>
          <a:p>
            <a:pPr>
              <a:lnSpc>
                <a:spcPct val="115000"/>
              </a:lnSpc>
              <a:spcBef>
                <a:spcPts val="0"/>
              </a:spcBef>
              <a:spcAft>
                <a:spcPts val="0"/>
              </a:spcAft>
            </a:pPr>
            <a:endParaRPr sz="1228" dirty="0">
              <a:solidFill>
                <a:srgbClr val="000099"/>
              </a:solidFill>
              <a:latin typeface="Times New Roman"/>
              <a:ea typeface="Times New Roman"/>
              <a:cs typeface="Times New Roman"/>
              <a:sym typeface="Times New Roman"/>
            </a:endParaRPr>
          </a:p>
          <a:p>
            <a:pPr marL="304615" indent="-177572">
              <a:spcBef>
                <a:spcPts val="400"/>
              </a:spcBef>
              <a:spcAft>
                <a:spcPts val="0"/>
              </a:spcAft>
              <a:buClr>
                <a:schemeClr val="dk1"/>
              </a:buClr>
              <a:buSzPts val="4400"/>
            </a:pPr>
            <a:endParaRPr sz="2001" dirty="0">
              <a:latin typeface="Times New Roman"/>
              <a:ea typeface="Times New Roman"/>
              <a:cs typeface="Times New Roman"/>
              <a:sym typeface="Times New Roman"/>
            </a:endParaRPr>
          </a:p>
          <a:p>
            <a:pPr marL="304615" indent="-122712">
              <a:spcBef>
                <a:spcPts val="573"/>
              </a:spcBef>
              <a:spcAft>
                <a:spcPts val="0"/>
              </a:spcAft>
              <a:buClr>
                <a:schemeClr val="dk1"/>
              </a:buClr>
              <a:buSzPts val="6300"/>
            </a:pPr>
            <a:endParaRPr dirty="0"/>
          </a:p>
        </p:txBody>
      </p:sp>
      <p:sp>
        <p:nvSpPr>
          <p:cNvPr id="5" name="TextBox 4">
            <a:extLst>
              <a:ext uri="{FF2B5EF4-FFF2-40B4-BE49-F238E27FC236}">
                <a16:creationId xmlns:a16="http://schemas.microsoft.com/office/drawing/2014/main" id="{59EF8BD0-3164-467C-8CB7-E8D0E078DDEE}"/>
              </a:ext>
            </a:extLst>
          </p:cNvPr>
          <p:cNvSpPr txBox="1"/>
          <p:nvPr/>
        </p:nvSpPr>
        <p:spPr>
          <a:xfrm>
            <a:off x="76200" y="804919"/>
            <a:ext cx="8991599" cy="3816558"/>
          </a:xfrm>
          <a:prstGeom prst="rect">
            <a:avLst/>
          </a:prstGeom>
          <a:noFill/>
        </p:spPr>
        <p:txBody>
          <a:bodyPr wrap="square">
            <a:spAutoFit/>
          </a:bodyPr>
          <a:lstStyle/>
          <a:p>
            <a:endParaRPr lang="en-US" b="1" dirty="0"/>
          </a:p>
          <a:p>
            <a:pPr>
              <a:buFont typeface="+mj-lt"/>
              <a:buAutoNum type="arabicPeriod"/>
            </a:pPr>
            <a:r>
              <a:rPr lang="en-US" sz="1200" b="1" dirty="0"/>
              <a:t>Scalability to Long Sequences</a:t>
            </a:r>
            <a:r>
              <a:rPr lang="en-US" sz="1200" dirty="0"/>
              <a:t>:</a:t>
            </a:r>
          </a:p>
          <a:p>
            <a:pPr lvl="1"/>
            <a:r>
              <a:rPr lang="en-US" sz="1200" dirty="0"/>
              <a:t>While LSTMs are effective at handling moderate-length sequences, they still struggle with </a:t>
            </a:r>
            <a:r>
              <a:rPr lang="en-US" sz="1200" b="1" dirty="0"/>
              <a:t>very long sequences</a:t>
            </a:r>
            <a:r>
              <a:rPr lang="en-US" sz="1200" dirty="0"/>
              <a:t> due to memory and computational constraints. Research could explore more efficient methods to handle long-term dependencies, possibly through hybrid models or novel architectures that combine LSTMs with attention mechanisms or transformers.</a:t>
            </a:r>
          </a:p>
          <a:p>
            <a:pPr>
              <a:buFont typeface="+mj-lt"/>
              <a:buAutoNum type="arabicPeriod"/>
            </a:pPr>
            <a:r>
              <a:rPr lang="en-US" sz="1200" b="1" dirty="0"/>
              <a:t>Model Interpretability</a:t>
            </a:r>
            <a:r>
              <a:rPr lang="en-US" sz="1200" dirty="0"/>
              <a:t>:</a:t>
            </a:r>
          </a:p>
          <a:p>
            <a:pPr lvl="1"/>
            <a:r>
              <a:rPr lang="en-US" sz="1200" dirty="0"/>
              <a:t>One major challenge in using LSTMs, especially in high-stakes fields like healthcare and finance, is their </a:t>
            </a:r>
            <a:r>
              <a:rPr lang="en-US" sz="1200" b="1" dirty="0"/>
              <a:t>lack of interpretability</a:t>
            </a:r>
            <a:r>
              <a:rPr lang="en-US" sz="1200" dirty="0"/>
              <a:t>. Developing methods to interpret and visualize the decision-making process of LSTM models could make them more trustworthy and practical for these domains. There is an opportunity to integrate </a:t>
            </a:r>
            <a:r>
              <a:rPr lang="en-US" sz="1200" dirty="0" err="1"/>
              <a:t>explainability</a:t>
            </a:r>
            <a:r>
              <a:rPr lang="en-US" sz="1200" dirty="0"/>
              <a:t> frameworks with LSTM-based models.</a:t>
            </a:r>
          </a:p>
          <a:p>
            <a:pPr>
              <a:buFont typeface="+mj-lt"/>
              <a:buAutoNum type="arabicPeriod"/>
            </a:pPr>
            <a:r>
              <a:rPr lang="en-US" sz="1200" b="1" dirty="0"/>
              <a:t>Overfitting in Small Datasets</a:t>
            </a:r>
            <a:r>
              <a:rPr lang="en-US" sz="1200" dirty="0"/>
              <a:t>:</a:t>
            </a:r>
          </a:p>
          <a:p>
            <a:pPr lvl="1"/>
            <a:r>
              <a:rPr lang="en-US" sz="1200" dirty="0"/>
              <a:t>Overfitting remains a problem, particularly when training LSTM models on </a:t>
            </a:r>
            <a:r>
              <a:rPr lang="en-US" sz="1200" b="1" dirty="0"/>
              <a:t>small or noisy datasets</a:t>
            </a:r>
            <a:r>
              <a:rPr lang="en-US" sz="1200" dirty="0"/>
              <a:t>. Future work could explore more robust training techniques or regularization methods, such as </a:t>
            </a:r>
            <a:r>
              <a:rPr lang="en-US" sz="1200" b="1" dirty="0"/>
              <a:t>data augmentation</a:t>
            </a:r>
            <a:r>
              <a:rPr lang="en-US" sz="1200" dirty="0"/>
              <a:t> or </a:t>
            </a:r>
            <a:r>
              <a:rPr lang="en-US" sz="1200" b="1" dirty="0"/>
              <a:t>transfer learning</a:t>
            </a:r>
            <a:r>
              <a:rPr lang="en-US" sz="1200" dirty="0"/>
              <a:t>, to improve generalization when data is scarce.</a:t>
            </a:r>
          </a:p>
          <a:p>
            <a:pPr>
              <a:buFont typeface="+mj-lt"/>
              <a:buAutoNum type="arabicPeriod"/>
            </a:pPr>
            <a:r>
              <a:rPr lang="en-US" sz="1200" b="1" dirty="0"/>
              <a:t>Integration of LSTMs with Attention Mechanisms</a:t>
            </a:r>
            <a:r>
              <a:rPr lang="en-US" sz="1200" dirty="0"/>
              <a:t>:</a:t>
            </a:r>
          </a:p>
          <a:p>
            <a:pPr lvl="1"/>
            <a:r>
              <a:rPr lang="en-US" sz="1200" dirty="0"/>
              <a:t>While attention mechanisms have been successfully incorporated into </a:t>
            </a:r>
            <a:r>
              <a:rPr lang="en-US" sz="1200" b="1" dirty="0"/>
              <a:t>transformer models</a:t>
            </a:r>
            <a:r>
              <a:rPr lang="en-US" sz="1200" dirty="0"/>
              <a:t>, combining these mechanisms effectively with LSTMs is still an area of exploration. </a:t>
            </a:r>
            <a:r>
              <a:rPr lang="en-US" sz="1200" b="1" dirty="0"/>
              <a:t>Hybrid models</a:t>
            </a:r>
            <a:r>
              <a:rPr lang="en-US" sz="1200" dirty="0"/>
              <a:t> that leverage both the sequential power of LSTMs and the dynamic focus of attention mechanisms could lead to better performance in tasks such as machine translation, speech recognition, and even music generation.</a:t>
            </a:r>
          </a:p>
          <a:p>
            <a:pPr>
              <a:buFont typeface="Arial" panose="020B0604020202020204" pitchFamily="34" charset="0"/>
              <a:buNone/>
            </a:pPr>
            <a:endParaRPr lang="en-IN" altLang="en-US" sz="200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2"/>
          <p:cNvSpPr txBox="1"/>
          <p:nvPr/>
        </p:nvSpPr>
        <p:spPr>
          <a:xfrm>
            <a:off x="691094" y="0"/>
            <a:ext cx="8228878" cy="426480"/>
          </a:xfrm>
          <a:prstGeom prst="rect">
            <a:avLst/>
          </a:prstGeom>
          <a:noFill/>
          <a:ln>
            <a:noFill/>
          </a:ln>
        </p:spPr>
        <p:txBody>
          <a:bodyPr spcFirstLastPara="1" wrap="square" lIns="91402" tIns="45701" rIns="91402" bIns="45701" anchor="t" anchorCtr="0">
            <a:noAutofit/>
          </a:bodyPr>
          <a:lstStyle/>
          <a:p>
            <a:pPr algn="ctr">
              <a:spcBef>
                <a:spcPts val="0"/>
              </a:spcBef>
              <a:spcAft>
                <a:spcPts val="0"/>
              </a:spcAft>
            </a:pPr>
            <a:r>
              <a:rPr lang="en-IN" sz="3183" b="1" dirty="0">
                <a:solidFill>
                  <a:srgbClr val="C00000"/>
                </a:solidFill>
                <a:latin typeface="Times New Roman"/>
                <a:ea typeface="Times New Roman"/>
                <a:cs typeface="Times New Roman"/>
                <a:sym typeface="Times New Roman"/>
              </a:rPr>
              <a:t>Objective</a:t>
            </a:r>
            <a:endParaRPr sz="3183" b="1" dirty="0">
              <a:solidFill>
                <a:srgbClr val="C00000"/>
              </a:solidFill>
              <a:latin typeface="Times New Roman"/>
              <a:ea typeface="Times New Roman"/>
              <a:cs typeface="Times New Roman"/>
              <a:sym typeface="Times New Roman"/>
            </a:endParaRPr>
          </a:p>
        </p:txBody>
      </p:sp>
      <p:sp>
        <p:nvSpPr>
          <p:cNvPr id="4" name="Content Placeholder 3">
            <a:extLst>
              <a:ext uri="{FF2B5EF4-FFF2-40B4-BE49-F238E27FC236}">
                <a16:creationId xmlns:a16="http://schemas.microsoft.com/office/drawing/2014/main" id="{AEB4159C-A6ED-4420-806F-E0AF925A3A81}"/>
              </a:ext>
            </a:extLst>
          </p:cNvPr>
          <p:cNvSpPr>
            <a:spLocks noGrp="1"/>
          </p:cNvSpPr>
          <p:nvPr>
            <p:ph idx="1"/>
          </p:nvPr>
        </p:nvSpPr>
        <p:spPr>
          <a:xfrm>
            <a:off x="0" y="895350"/>
            <a:ext cx="9144000" cy="3841052"/>
          </a:xfrm>
        </p:spPr>
        <p:txBody>
          <a:bodyPr/>
          <a:lstStyle/>
          <a:p>
            <a:r>
              <a:rPr lang="en-US" sz="1200" dirty="0"/>
              <a:t> Objective of this project is to </a:t>
            </a:r>
            <a:r>
              <a:rPr lang="en-US" sz="1200" b="1" dirty="0"/>
              <a:t>design, develop, and evaluate an LSTM-based model for generating novel musical melodies</a:t>
            </a:r>
            <a:r>
              <a:rPr lang="en-US" sz="1200" dirty="0"/>
              <a:t> that mimic the stylistic characteristics of a given dataset of MIDI files. The key objectives to achieve this goal are:</a:t>
            </a:r>
          </a:p>
          <a:p>
            <a:pPr>
              <a:buFont typeface="+mj-lt"/>
              <a:buAutoNum type="arabicPeriod"/>
            </a:pPr>
            <a:r>
              <a:rPr lang="en-US" sz="1200" b="1" dirty="0"/>
              <a:t>Data Collection and Preprocessing</a:t>
            </a:r>
            <a:r>
              <a:rPr lang="en-US" sz="1200" dirty="0"/>
              <a:t>:</a:t>
            </a:r>
          </a:p>
          <a:p>
            <a:pPr lvl="1"/>
            <a:r>
              <a:rPr lang="en-US" sz="1200" dirty="0"/>
              <a:t>To collect and preprocess a comprehensive dataset of MIDI music files, representing various genres or a specific composer’s works, for training the LSTM model. The dataset will be processed into sequences of notes, chords, and corresponding musical events to prepare it for input into the model.</a:t>
            </a:r>
          </a:p>
          <a:p>
            <a:pPr>
              <a:buFont typeface="+mj-lt"/>
              <a:buAutoNum type="arabicPeriod"/>
            </a:pPr>
            <a:r>
              <a:rPr lang="en-US" sz="1200" b="1" dirty="0"/>
              <a:t>Model Development</a:t>
            </a:r>
            <a:r>
              <a:rPr lang="en-US" sz="1200" dirty="0"/>
              <a:t>:</a:t>
            </a:r>
          </a:p>
          <a:p>
            <a:pPr lvl="1"/>
            <a:r>
              <a:rPr lang="en-US" sz="1200" dirty="0"/>
              <a:t>To design and implement a </a:t>
            </a:r>
            <a:r>
              <a:rPr lang="en-US" sz="1200" b="1" dirty="0"/>
              <a:t>Recurrent Neural Network (RNN)</a:t>
            </a:r>
            <a:r>
              <a:rPr lang="en-US" sz="1200" dirty="0"/>
              <a:t> architecture using </a:t>
            </a:r>
            <a:r>
              <a:rPr lang="en-US" sz="1200" b="1" dirty="0"/>
              <a:t>Long Short-Term Memory (LSTM)</a:t>
            </a:r>
            <a:r>
              <a:rPr lang="en-US" sz="1200" dirty="0"/>
              <a:t> cells that can learn and predict musical note sequences based on historical input patterns. The model will include mechanisms to handle varying note durations, pitch, and rhythmic patterns, ensuring a musically coherent output.</a:t>
            </a:r>
          </a:p>
          <a:p>
            <a:pPr>
              <a:buFont typeface="+mj-lt"/>
              <a:buAutoNum type="arabicPeriod"/>
            </a:pPr>
            <a:r>
              <a:rPr lang="en-US" sz="1200" b="1" dirty="0"/>
              <a:t>Training and Evaluation</a:t>
            </a:r>
            <a:r>
              <a:rPr lang="en-US" sz="1200" dirty="0"/>
              <a:t>:</a:t>
            </a:r>
          </a:p>
          <a:p>
            <a:pPr lvl="1"/>
            <a:r>
              <a:rPr lang="en-US" sz="1200" dirty="0"/>
              <a:t>To train the LSTM model on the preprocessed music dataset using </a:t>
            </a:r>
            <a:r>
              <a:rPr lang="en-US" sz="1200" b="1" dirty="0"/>
              <a:t>backpropagation through time (BPTT)</a:t>
            </a:r>
            <a:r>
              <a:rPr lang="en-US" sz="1200" dirty="0"/>
              <a:t> and other training techniques, and evaluate the model's ability to generate melodies that are both </a:t>
            </a:r>
            <a:r>
              <a:rPr lang="en-US" sz="1200" b="1" dirty="0"/>
              <a:t>creative</a:t>
            </a:r>
            <a:r>
              <a:rPr lang="en-US" sz="1200" dirty="0"/>
              <a:t> and </a:t>
            </a:r>
            <a:r>
              <a:rPr lang="en-US" sz="1200" b="1" dirty="0"/>
              <a:t>musically plausible</a:t>
            </a:r>
            <a:r>
              <a:rPr lang="en-US" sz="1200" dirty="0"/>
              <a:t>. Performance metrics like </a:t>
            </a:r>
            <a:r>
              <a:rPr lang="en-US" sz="1200" b="1" dirty="0"/>
              <a:t>coherence</a:t>
            </a:r>
            <a:r>
              <a:rPr lang="en-US" sz="1200" dirty="0"/>
              <a:t> and </a:t>
            </a:r>
            <a:r>
              <a:rPr lang="en-US" sz="1200" b="1" dirty="0"/>
              <a:t>musical quality</a:t>
            </a:r>
            <a:r>
              <a:rPr lang="en-US" sz="1200" dirty="0"/>
              <a:t> will be used to assess output.</a:t>
            </a:r>
          </a:p>
          <a:p>
            <a:pPr>
              <a:buFont typeface="+mj-lt"/>
              <a:buAutoNum type="arabicPeriod"/>
            </a:pPr>
            <a:r>
              <a:rPr lang="en-US" sz="1200" b="1" dirty="0"/>
              <a:t>Melody Generation</a:t>
            </a:r>
            <a:r>
              <a:rPr lang="en-US" sz="1200" dirty="0"/>
              <a:t>:</a:t>
            </a:r>
          </a:p>
          <a:p>
            <a:pPr lvl="1"/>
            <a:r>
              <a:rPr lang="en-US" sz="1200" dirty="0"/>
              <a:t>To implement a </a:t>
            </a:r>
            <a:r>
              <a:rPr lang="en-US" sz="1200" b="1" dirty="0"/>
              <a:t>melody generation system</a:t>
            </a:r>
            <a:r>
              <a:rPr lang="en-US" sz="1200" dirty="0"/>
              <a:t> that can take an initial seed note or phrase and generate a full melody that continues to follow musical patterns learned from the dataset. This system will allow for control over key parameters such as melody length, style, and complexity.</a:t>
            </a:r>
          </a:p>
          <a:p>
            <a:pPr>
              <a:buFont typeface="Arial" panose="020B0604020202020204" pitchFamily="34" charset="0"/>
              <a:buNone/>
            </a:pPr>
            <a:endParaRPr lang="en-IN" altLang="en-US" sz="1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2"/>
          <p:cNvSpPr txBox="1"/>
          <p:nvPr/>
        </p:nvSpPr>
        <p:spPr>
          <a:xfrm>
            <a:off x="691094" y="0"/>
            <a:ext cx="8228878" cy="594120"/>
          </a:xfrm>
          <a:prstGeom prst="rect">
            <a:avLst/>
          </a:prstGeom>
          <a:noFill/>
          <a:ln>
            <a:noFill/>
          </a:ln>
        </p:spPr>
        <p:txBody>
          <a:bodyPr spcFirstLastPara="1" wrap="square" lIns="91402" tIns="45701" rIns="91402" bIns="45701" anchor="t" anchorCtr="0">
            <a:noAutofit/>
          </a:bodyPr>
          <a:lstStyle/>
          <a:p>
            <a:pPr algn="ctr">
              <a:spcBef>
                <a:spcPts val="0"/>
              </a:spcBef>
              <a:spcAft>
                <a:spcPts val="0"/>
              </a:spcAft>
            </a:pPr>
            <a:r>
              <a:rPr lang="en-IN" sz="3183" b="1" dirty="0">
                <a:solidFill>
                  <a:srgbClr val="C00000"/>
                </a:solidFill>
                <a:latin typeface="Times New Roman"/>
                <a:ea typeface="Times New Roman"/>
                <a:cs typeface="Times New Roman"/>
                <a:sym typeface="Times New Roman"/>
              </a:rPr>
              <a:t>Problem Statement</a:t>
            </a:r>
            <a:endParaRPr sz="3183" b="1" dirty="0">
              <a:solidFill>
                <a:srgbClr val="C00000"/>
              </a:solidFill>
              <a:latin typeface="Times New Roman"/>
              <a:ea typeface="Times New Roman"/>
              <a:cs typeface="Times New Roman"/>
              <a:sym typeface="Times New Roman"/>
            </a:endParaRPr>
          </a:p>
        </p:txBody>
      </p:sp>
      <p:sp>
        <p:nvSpPr>
          <p:cNvPr id="4" name="Content Placeholder 3">
            <a:extLst>
              <a:ext uri="{FF2B5EF4-FFF2-40B4-BE49-F238E27FC236}">
                <a16:creationId xmlns:a16="http://schemas.microsoft.com/office/drawing/2014/main" id="{AEB4159C-A6ED-4420-806F-E0AF925A3A81}"/>
              </a:ext>
            </a:extLst>
          </p:cNvPr>
          <p:cNvSpPr>
            <a:spLocks noGrp="1"/>
          </p:cNvSpPr>
          <p:nvPr>
            <p:ph idx="1"/>
          </p:nvPr>
        </p:nvSpPr>
        <p:spPr>
          <a:xfrm>
            <a:off x="0" y="895350"/>
            <a:ext cx="9144000" cy="2142125"/>
          </a:xfrm>
        </p:spPr>
        <p:txBody>
          <a:bodyPr/>
          <a:lstStyle/>
          <a:p>
            <a:pPr marL="285750" indent="-285750">
              <a:buFont typeface="Arial" panose="020B0604020202020204" pitchFamily="34" charset="0"/>
              <a:buChar char="•"/>
            </a:pPr>
            <a:r>
              <a:rPr lang="en-US" sz="1200" dirty="0"/>
              <a:t>The generation of original and musically coherent melodies is a challenging task that requires a deep understanding of musical patterns, structure, and creativity. Traditional methods of music composition, while effective, are limited by human constraints and can lack the diversity and unpredictability that AI-driven systems can offer</a:t>
            </a:r>
          </a:p>
          <a:p>
            <a:pPr marL="285750" indent="-285750">
              <a:buFont typeface="Arial" panose="020B0604020202020204" pitchFamily="34" charset="0"/>
              <a:buChar char="•"/>
            </a:pPr>
            <a:endParaRPr lang="en-US" alt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200" dirty="0"/>
              <a:t>Current music generation techniques often fail to capture the long-term dependencies and nuanced relationships between musical elements, such as harmony, rhythm, and melody. </a:t>
            </a:r>
            <a:endParaRPr 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200" b="1" dirty="0"/>
              <a:t>This project aims to address the problem of automatic melody generation by leveraging Recurrent Neural Networks (RNNs) and Long Short-Term Memory (LSTM) networks to create a system that can generate novel, stylistically consistent melodies from a given musical dataset.</a:t>
            </a:r>
            <a:r>
              <a:rPr lang="en-US" sz="1200" dirty="0"/>
              <a:t> </a:t>
            </a:r>
            <a:endParaRPr lang="en-IN" altLang="en-US" sz="1200" dirty="0">
              <a:latin typeface="Times New Roman" panose="02020603050405020304" pitchFamily="18" charset="0"/>
              <a:cs typeface="Times New Roman" panose="02020603050405020304" pitchFamily="18" charset="0"/>
            </a:endParaRPr>
          </a:p>
          <a:p>
            <a:pPr>
              <a:buFont typeface="Arial" panose="020B0604020202020204" pitchFamily="34" charset="0"/>
              <a:buNone/>
            </a:pPr>
            <a:endParaRPr lang="en-IN" altLang="en-US" dirty="0"/>
          </a:p>
        </p:txBody>
      </p:sp>
    </p:spTree>
    <p:extLst>
      <p:ext uri="{BB962C8B-B14F-4D97-AF65-F5344CB8AC3E}">
        <p14:creationId xmlns:p14="http://schemas.microsoft.com/office/powerpoint/2010/main" val="1034775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662BE-0447-48EC-A1D9-0A718ECC20D0}"/>
              </a:ext>
            </a:extLst>
          </p:cNvPr>
          <p:cNvSpPr>
            <a:spLocks noGrp="1"/>
          </p:cNvSpPr>
          <p:nvPr>
            <p:ph type="title"/>
          </p:nvPr>
        </p:nvSpPr>
        <p:spPr>
          <a:xfrm>
            <a:off x="1315614" y="209550"/>
            <a:ext cx="7828386" cy="1119665"/>
          </a:xfrm>
        </p:spPr>
        <p:txBody>
          <a:bodyPr/>
          <a:lstStyle/>
          <a:p>
            <a:pPr algn="ctr"/>
            <a:r>
              <a:rPr lang="en-IN" sz="3638" b="1" dirty="0">
                <a:solidFill>
                  <a:srgbClr val="C00000"/>
                </a:solidFill>
                <a:latin typeface="Times New Roman"/>
                <a:ea typeface="Times New Roman"/>
                <a:cs typeface="Times New Roman"/>
                <a:sym typeface="Times New Roman"/>
              </a:rPr>
              <a:t>Dataset Description</a:t>
            </a:r>
            <a:endParaRPr lang="en-IN" dirty="0"/>
          </a:p>
        </p:txBody>
      </p:sp>
      <p:sp>
        <p:nvSpPr>
          <p:cNvPr id="3" name="Content Placeholder 2">
            <a:extLst>
              <a:ext uri="{FF2B5EF4-FFF2-40B4-BE49-F238E27FC236}">
                <a16:creationId xmlns:a16="http://schemas.microsoft.com/office/drawing/2014/main" id="{6F47E9B2-CAA7-4EB9-A9DA-02B9E105B4C4}"/>
              </a:ext>
            </a:extLst>
          </p:cNvPr>
          <p:cNvSpPr>
            <a:spLocks noGrp="1"/>
          </p:cNvSpPr>
          <p:nvPr>
            <p:ph idx="1"/>
          </p:nvPr>
        </p:nvSpPr>
        <p:spPr>
          <a:xfrm>
            <a:off x="76200" y="895350"/>
            <a:ext cx="9067800" cy="4055700"/>
          </a:xfrm>
        </p:spPr>
        <p:txBody>
          <a:bodyPr/>
          <a:lstStyle/>
          <a:p>
            <a:r>
              <a:rPr lang="en-US" sz="1050" b="1" dirty="0"/>
              <a:t>Available Datasets: Essen Associative Code and Folksong Database (ESAC)</a:t>
            </a:r>
          </a:p>
          <a:p>
            <a:r>
              <a:rPr lang="en-US" sz="1050" dirty="0"/>
              <a:t>The </a:t>
            </a:r>
            <a:r>
              <a:rPr lang="en-US" sz="1050" b="1" dirty="0"/>
              <a:t>Essen Associative Code and Folksong Database (ESAC)</a:t>
            </a:r>
            <a:r>
              <a:rPr lang="en-US" sz="1050" dirty="0"/>
              <a:t> is a widely used dataset in the domain of music generation, particularly for training machine learning models to generate melodies and study musical patterns. The database is ideal for projects focused on music analysis, composition, and melody generation, including applications of </a:t>
            </a:r>
            <a:r>
              <a:rPr lang="en-US" sz="1050" b="1" dirty="0"/>
              <a:t>Recurrent Neural Networks (RNNs)</a:t>
            </a:r>
            <a:r>
              <a:rPr lang="en-US" sz="1050" dirty="0"/>
              <a:t> and </a:t>
            </a:r>
            <a:r>
              <a:rPr lang="en-US" sz="1050" b="1" dirty="0"/>
              <a:t>Long Short-Term Memory (LSTM)</a:t>
            </a:r>
            <a:r>
              <a:rPr lang="en-US" sz="1050" dirty="0"/>
              <a:t> networks.</a:t>
            </a:r>
          </a:p>
          <a:p>
            <a:r>
              <a:rPr lang="en-US" sz="1050" b="1" dirty="0"/>
              <a:t>Reasons for Choosing the ESAC Dataset:</a:t>
            </a:r>
          </a:p>
          <a:p>
            <a:pPr>
              <a:buFont typeface="+mj-lt"/>
              <a:buAutoNum type="arabicPeriod"/>
            </a:pPr>
            <a:r>
              <a:rPr lang="en-US" sz="1050" b="1" dirty="0"/>
              <a:t>Rich Musical Content</a:t>
            </a:r>
            <a:r>
              <a:rPr lang="en-US" sz="1050" dirty="0"/>
              <a:t>:</a:t>
            </a:r>
          </a:p>
          <a:p>
            <a:pPr marL="742950" lvl="1" indent="-285750">
              <a:buFont typeface="+mj-lt"/>
              <a:buAutoNum type="arabicPeriod"/>
            </a:pPr>
            <a:r>
              <a:rPr lang="en-US" sz="1050" dirty="0"/>
              <a:t>The </a:t>
            </a:r>
            <a:r>
              <a:rPr lang="en-US" sz="1050" b="1" dirty="0"/>
              <a:t>ESAC</a:t>
            </a:r>
            <a:r>
              <a:rPr lang="en-US" sz="1050" dirty="0"/>
              <a:t> dataset contains a diverse collection of </a:t>
            </a:r>
            <a:r>
              <a:rPr lang="en-US" sz="1050" b="1" dirty="0"/>
              <a:t>folk songs</a:t>
            </a:r>
            <a:r>
              <a:rPr lang="en-US" sz="1050" dirty="0"/>
              <a:t> from multiple cultural traditions and historical contexts. It includes melodies with varying </a:t>
            </a:r>
            <a:r>
              <a:rPr lang="en-US" sz="1050" b="1" dirty="0"/>
              <a:t>rhythmic patterns</a:t>
            </a:r>
            <a:r>
              <a:rPr lang="en-US" sz="1050" dirty="0"/>
              <a:t>, </a:t>
            </a:r>
            <a:r>
              <a:rPr lang="en-US" sz="1050" b="1" dirty="0"/>
              <a:t>harmonic structures</a:t>
            </a:r>
            <a:r>
              <a:rPr lang="en-US" sz="1050" dirty="0"/>
              <a:t>, and </a:t>
            </a:r>
            <a:r>
              <a:rPr lang="en-US" sz="1050" b="1" dirty="0"/>
              <a:t>melodic forms</a:t>
            </a:r>
            <a:r>
              <a:rPr lang="en-US" sz="1050" dirty="0"/>
              <a:t>, making it a rich source for training a model capable of generating diverse musical content.</a:t>
            </a:r>
          </a:p>
          <a:p>
            <a:pPr marL="742950" lvl="1" indent="-285750">
              <a:buFont typeface="+mj-lt"/>
              <a:buAutoNum type="arabicPeriod"/>
            </a:pPr>
            <a:r>
              <a:rPr lang="en-US" sz="1050" dirty="0"/>
              <a:t>The inclusion of both </a:t>
            </a:r>
            <a:r>
              <a:rPr lang="en-US" sz="1050" b="1" dirty="0"/>
              <a:t>simple</a:t>
            </a:r>
            <a:r>
              <a:rPr lang="en-US" sz="1050" dirty="0"/>
              <a:t> and </a:t>
            </a:r>
            <a:r>
              <a:rPr lang="en-US" sz="1050" b="1" dirty="0"/>
              <a:t>complex melodies</a:t>
            </a:r>
            <a:r>
              <a:rPr lang="en-US" sz="1050" dirty="0"/>
              <a:t> in the dataset allows the model to learn a broad spectrum of musical styles, from basic folk themes to more intricate melodic structures.</a:t>
            </a:r>
          </a:p>
          <a:p>
            <a:pPr>
              <a:buFont typeface="+mj-lt"/>
              <a:buAutoNum type="arabicPeriod"/>
            </a:pPr>
            <a:r>
              <a:rPr lang="en-US" sz="1050" b="1" dirty="0"/>
              <a:t>MIDI Format for Easy Preprocessing</a:t>
            </a:r>
            <a:r>
              <a:rPr lang="en-US" sz="1050" dirty="0"/>
              <a:t>:</a:t>
            </a:r>
          </a:p>
          <a:p>
            <a:pPr marL="742950" lvl="1" indent="-285750">
              <a:buFont typeface="+mj-lt"/>
              <a:buAutoNum type="arabicPeriod"/>
            </a:pPr>
            <a:r>
              <a:rPr lang="en-US" sz="1050" dirty="0"/>
              <a:t>The ESAC dataset is available in </a:t>
            </a:r>
            <a:r>
              <a:rPr lang="en-US" sz="1050" b="1" dirty="0"/>
              <a:t>MIDI format</a:t>
            </a:r>
            <a:r>
              <a:rPr lang="en-US" sz="1050" dirty="0"/>
              <a:t>, which is well-suited for machine learning applications, as MIDI provides an easy way to represent musical events (such as pitch, duration, and timing) in a structured, machine-readable format. This enables straightforward preprocessing and transformation of the data into sequences that can be used for training </a:t>
            </a:r>
            <a:r>
              <a:rPr lang="en-US" sz="1050" b="1" dirty="0"/>
              <a:t>RNN-LSTM models</a:t>
            </a:r>
            <a:r>
              <a:rPr lang="en-US" sz="1050" dirty="0"/>
              <a:t>.</a:t>
            </a:r>
          </a:p>
          <a:p>
            <a:pPr marL="742950" lvl="1" indent="-285750">
              <a:buFont typeface="+mj-lt"/>
              <a:buAutoNum type="arabicPeriod"/>
            </a:pPr>
            <a:r>
              <a:rPr lang="en-US" sz="1050" dirty="0"/>
              <a:t>MIDI format also allows for </a:t>
            </a:r>
            <a:r>
              <a:rPr lang="en-US" sz="1050" b="1" dirty="0"/>
              <a:t>precise control</a:t>
            </a:r>
            <a:r>
              <a:rPr lang="en-US" sz="1050" dirty="0"/>
              <a:t> over note attributes (such as pitch, velocity, and timing), which is essential for teaching the model to generate melodies with musical accuracy.</a:t>
            </a:r>
          </a:p>
          <a:p>
            <a:pPr>
              <a:buFont typeface="+mj-lt"/>
              <a:buAutoNum type="arabicPeriod"/>
            </a:pPr>
            <a:r>
              <a:rPr lang="en-US" sz="1050" b="1" dirty="0"/>
              <a:t>Musical Consistency and Structure</a:t>
            </a:r>
            <a:r>
              <a:rPr lang="en-US" sz="1050" dirty="0"/>
              <a:t>:</a:t>
            </a:r>
          </a:p>
          <a:p>
            <a:pPr marL="742950" lvl="1" indent="-285750">
              <a:buFont typeface="+mj-lt"/>
              <a:buAutoNum type="arabicPeriod"/>
            </a:pPr>
            <a:r>
              <a:rPr lang="en-US" sz="1050" dirty="0"/>
              <a:t>Folk songs, being primarily based on well-established traditions, exhibit </a:t>
            </a:r>
            <a:r>
              <a:rPr lang="en-US" sz="1050" b="1" dirty="0"/>
              <a:t>consistent rhythmic and melodic structures</a:t>
            </a:r>
            <a:r>
              <a:rPr lang="en-US" sz="1050" dirty="0"/>
              <a:t>, which makes them a valuable training set for learning underlying patterns in music. Folk melodies often follow predictable </a:t>
            </a:r>
            <a:r>
              <a:rPr lang="en-US" sz="1050" b="1" dirty="0"/>
              <a:t>interval structures</a:t>
            </a:r>
            <a:r>
              <a:rPr lang="en-US" sz="1050" dirty="0"/>
              <a:t>, common </a:t>
            </a:r>
            <a:r>
              <a:rPr lang="en-US" sz="1050" b="1" dirty="0"/>
              <a:t>harmonic progressions</a:t>
            </a:r>
            <a:r>
              <a:rPr lang="en-US" sz="1050" dirty="0"/>
              <a:t>, and </a:t>
            </a:r>
            <a:r>
              <a:rPr lang="en-US" sz="1050" b="1" dirty="0"/>
              <a:t>repetitive themes</a:t>
            </a:r>
            <a:r>
              <a:rPr lang="en-US" sz="1050" dirty="0"/>
              <a:t>, which can be essential for building an LSTM model that generates coherent, stylistically consistent melodies.</a:t>
            </a:r>
          </a:p>
          <a:p>
            <a:pPr marL="742950" lvl="1" indent="-285750">
              <a:buFont typeface="+mj-lt"/>
              <a:buAutoNum type="arabicPeriod"/>
            </a:pPr>
            <a:r>
              <a:rPr lang="en-US" sz="1050" dirty="0"/>
              <a:t>The </a:t>
            </a:r>
            <a:r>
              <a:rPr lang="en-US" sz="1050" b="1" dirty="0"/>
              <a:t>ESAC database</a:t>
            </a:r>
            <a:r>
              <a:rPr lang="en-US" sz="1050" dirty="0"/>
              <a:t> provides an opportunity for the LSTM model to capture both </a:t>
            </a:r>
            <a:r>
              <a:rPr lang="en-US" sz="1050" b="1" dirty="0"/>
              <a:t>local</a:t>
            </a:r>
            <a:r>
              <a:rPr lang="en-US" sz="1050" dirty="0"/>
              <a:t> and </a:t>
            </a:r>
            <a:r>
              <a:rPr lang="en-US" sz="1050" b="1" dirty="0"/>
              <a:t>global dependencies</a:t>
            </a:r>
            <a:r>
              <a:rPr lang="en-US" sz="1050" dirty="0"/>
              <a:t> within the music, such as note-to-note transitions and larger-scale melodic motifs.</a:t>
            </a:r>
          </a:p>
          <a:p>
            <a:endParaRPr lang="en-IN" sz="1200" dirty="0"/>
          </a:p>
        </p:txBody>
      </p:sp>
    </p:spTree>
    <p:extLst>
      <p:ext uri="{BB962C8B-B14F-4D97-AF65-F5344CB8AC3E}">
        <p14:creationId xmlns:p14="http://schemas.microsoft.com/office/powerpoint/2010/main" val="360144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2" name="Google Shape;122;p16"/>
          <p:cNvSpPr txBox="1"/>
          <p:nvPr/>
        </p:nvSpPr>
        <p:spPr>
          <a:xfrm>
            <a:off x="587141" y="0"/>
            <a:ext cx="8228878" cy="594120"/>
          </a:xfrm>
          <a:prstGeom prst="rect">
            <a:avLst/>
          </a:prstGeom>
          <a:noFill/>
          <a:ln>
            <a:noFill/>
          </a:ln>
        </p:spPr>
        <p:txBody>
          <a:bodyPr spcFirstLastPara="1" wrap="square" lIns="91402" tIns="45701" rIns="91402" bIns="45701" anchor="t" anchorCtr="0">
            <a:noAutofit/>
          </a:bodyPr>
          <a:lstStyle/>
          <a:p>
            <a:pPr algn="ctr">
              <a:spcBef>
                <a:spcPts val="0"/>
              </a:spcBef>
              <a:spcAft>
                <a:spcPts val="0"/>
              </a:spcAft>
            </a:pPr>
            <a:r>
              <a:rPr lang="en-IN" sz="3183" b="1" dirty="0">
                <a:solidFill>
                  <a:srgbClr val="C00000"/>
                </a:solidFill>
                <a:latin typeface="Times New Roman"/>
                <a:ea typeface="Times New Roman"/>
                <a:cs typeface="Times New Roman"/>
                <a:sym typeface="Times New Roman"/>
              </a:rPr>
              <a:t>Data </a:t>
            </a:r>
            <a:r>
              <a:rPr lang="en-IN" sz="3183" b="1" dirty="0" err="1">
                <a:solidFill>
                  <a:srgbClr val="C00000"/>
                </a:solidFill>
                <a:latin typeface="Times New Roman"/>
                <a:ea typeface="Times New Roman"/>
                <a:cs typeface="Times New Roman"/>
                <a:sym typeface="Times New Roman"/>
              </a:rPr>
              <a:t>Preprocessing</a:t>
            </a:r>
            <a:endParaRPr sz="3183" b="1" dirty="0">
              <a:solidFill>
                <a:srgbClr val="C00000"/>
              </a:solidFill>
              <a:latin typeface="Times New Roman"/>
              <a:ea typeface="Times New Roman"/>
              <a:cs typeface="Times New Roman"/>
              <a:sym typeface="Times New Roman"/>
            </a:endParaRPr>
          </a:p>
        </p:txBody>
      </p:sp>
      <p:sp>
        <p:nvSpPr>
          <p:cNvPr id="5" name="Rectangle 2">
            <a:extLst>
              <a:ext uri="{FF2B5EF4-FFF2-40B4-BE49-F238E27FC236}">
                <a16:creationId xmlns:a16="http://schemas.microsoft.com/office/drawing/2014/main" id="{60FDD24F-6A19-46E8-AFD8-67D1AA29E906}"/>
              </a:ext>
            </a:extLst>
          </p:cNvPr>
          <p:cNvSpPr>
            <a:spLocks noGrp="1" noChangeArrowheads="1"/>
          </p:cNvSpPr>
          <p:nvPr>
            <p:ph type="body" idx="1"/>
          </p:nvPr>
        </p:nvSpPr>
        <p:spPr bwMode="auto">
          <a:xfrm>
            <a:off x="76200" y="897461"/>
            <a:ext cx="9067800" cy="5650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lang="en-US" altLang="en-US" sz="1200" b="1" dirty="0"/>
              <a:t>Step1 - Loading and Filtering Songs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200" dirty="0" err="1"/>
              <a:t>Load_songs_in_kern</a:t>
            </a:r>
            <a:r>
              <a:rPr lang="en-US" altLang="en-US" sz="1200" dirty="0"/>
              <a:t>(</a:t>
            </a:r>
            <a:r>
              <a:rPr lang="en-US" altLang="en-US" sz="1200" dirty="0" err="1"/>
              <a:t>dataset_path</a:t>
            </a:r>
            <a:r>
              <a:rPr lang="en-US" altLang="en-US" sz="1200" dirty="0"/>
              <a:t>) </a:t>
            </a:r>
            <a:r>
              <a:rPr kumimoji="0" lang="en-US" altLang="en-US" sz="1200" b="0" i="0" u="none" strike="noStrike" cap="none" normalizeH="0" baseline="0" dirty="0">
                <a:ln>
                  <a:noFill/>
                </a:ln>
                <a:solidFill>
                  <a:schemeClr val="tx1"/>
                </a:solidFill>
                <a:effectLst/>
              </a:rPr>
              <a:t>load all .</a:t>
            </a:r>
            <a:r>
              <a:rPr kumimoji="0" lang="en-US" altLang="en-US" sz="1200" b="0" i="0" u="none" strike="noStrike" cap="none" normalizeH="0" baseline="0" dirty="0" err="1">
                <a:ln>
                  <a:noFill/>
                </a:ln>
                <a:solidFill>
                  <a:schemeClr val="tx1"/>
                </a:solidFill>
                <a:effectLst/>
              </a:rPr>
              <a:t>krn</a:t>
            </a:r>
            <a:r>
              <a:rPr kumimoji="0" lang="en-US" altLang="en-US" sz="1200" b="0" i="0" u="none" strike="noStrike" cap="none" normalizeH="0" baseline="0" dirty="0">
                <a:ln>
                  <a:noFill/>
                </a:ln>
                <a:solidFill>
                  <a:schemeClr val="tx1"/>
                </a:solidFill>
                <a:effectLst/>
              </a:rPr>
              <a:t> files (kern format music files) from the dataset path using music21 , </a:t>
            </a:r>
            <a:r>
              <a:rPr lang="en-US" altLang="en-US" sz="1200" dirty="0"/>
              <a:t>Returns a list of music21  stream objects representing the songs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Music in the Kern format may include notes and rests of varying durations, some of which might not be suitable for your specific application, such as training a machine learning model.</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By ensuring only </a:t>
            </a:r>
            <a:r>
              <a:rPr lang="en-US" sz="1200" b="1" dirty="0"/>
              <a:t>acceptable durations</a:t>
            </a:r>
            <a:r>
              <a:rPr lang="en-US" sz="1200" dirty="0"/>
              <a:t> (e.g., quarter notes, half notes, etc.), the data is standardized, making it easier to encode and analyze.</a:t>
            </a:r>
          </a:p>
          <a:p>
            <a:pPr marR="0" lvl="0" algn="l" defTabSz="914400" rtl="0" eaLnBrk="0" fontAlgn="base" latinLnBrk="0" hangingPunct="0">
              <a:lnSpc>
                <a:spcPct val="100000"/>
              </a:lnSpc>
              <a:spcBef>
                <a:spcPct val="0"/>
              </a:spcBef>
              <a:spcAft>
                <a:spcPct val="0"/>
              </a:spcAft>
              <a:buClrTx/>
              <a:buSzTx/>
              <a:tabLst/>
            </a:pPr>
            <a:r>
              <a:rPr lang="en-US" sz="1200" b="1" dirty="0"/>
              <a:t>Step2 - Transposing Songs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Transpose(song)</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Transposes each song to a common key ( C Major for major songs or A Minor for minor songs ) to standardize the data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Transposition is the process of shifting all the notes in a piece of music up or down by the same number of semitones, effectively changing its key</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b="1" dirty="0"/>
              <a:t>C Major</a:t>
            </a:r>
            <a:r>
              <a:rPr lang="en-US" sz="1200" dirty="0"/>
              <a:t> is a natural key with no sharps or flats in its scale.</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b="1" dirty="0"/>
              <a:t>A Minor</a:t>
            </a:r>
            <a:r>
              <a:rPr lang="en-US" sz="1200" dirty="0"/>
              <a:t> is the relative minor of C Major and also lacks sharps or flats.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200" dirty="0"/>
              <a:t>These keys are often chosen as the "common" keys because they simplify the data by eliminating accidentals (sharps/flats).</a:t>
            </a:r>
          </a:p>
          <a:p>
            <a:r>
              <a:rPr lang="en-US" sz="1200" b="1" dirty="0"/>
              <a:t>Why Transpose to a Common Key?</a:t>
            </a:r>
          </a:p>
          <a:p>
            <a:r>
              <a:rPr lang="en-US" sz="1200" dirty="0"/>
              <a:t>Standardizing songs to a common key helps in analyzing and comparing musical features without the complexity of varying keys. For example:</a:t>
            </a:r>
          </a:p>
          <a:p>
            <a:r>
              <a:rPr lang="en-US" sz="1200" dirty="0"/>
              <a:t>It allows machine learning algorithms to focus on patterns in melodies, harmonies, or chord progressions, rather than differences caused by transposition.</a:t>
            </a:r>
          </a:p>
          <a:p>
            <a:pPr marR="0" lvl="0" algn="l" defTabSz="914400" rtl="0" eaLnBrk="0" fontAlgn="base" latinLnBrk="0" hangingPunct="0">
              <a:lnSpc>
                <a:spcPct val="100000"/>
              </a:lnSpc>
              <a:spcBef>
                <a:spcPct val="0"/>
              </a:spcBef>
              <a:spcAft>
                <a:spcPct val="0"/>
              </a:spcAft>
              <a:buClrTx/>
              <a:buSzTx/>
              <a:tabLst/>
            </a:pPr>
            <a:endParaRPr lang="en-US" sz="1200" dirty="0"/>
          </a:p>
          <a:p>
            <a:pPr marR="0" lvl="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7BF7CA52-4922-467C-A7ED-F5949C53218D}"/>
              </a:ext>
            </a:extLst>
          </p:cNvPr>
          <p:cNvSpPr>
            <a:spLocks noChangeArrowheads="1"/>
          </p:cNvSpPr>
          <p:nvPr/>
        </p:nvSpPr>
        <p:spPr bwMode="auto">
          <a:xfrm>
            <a:off x="0" y="-323166"/>
            <a:ext cx="26481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FC1B2-2E6B-2F51-E7A0-BFE2A286268E}"/>
              </a:ext>
            </a:extLst>
          </p:cNvPr>
          <p:cNvSpPr txBox="1">
            <a:spLocks/>
          </p:cNvSpPr>
          <p:nvPr/>
        </p:nvSpPr>
        <p:spPr>
          <a:xfrm>
            <a:off x="1600200" y="2266950"/>
            <a:ext cx="6172200" cy="460375"/>
          </a:xfrm>
          <a:prstGeom prst="rect">
            <a:avLst/>
          </a:prstGeom>
        </p:spPr>
        <p:txBody>
          <a:bodyPr>
            <a:normAutofit fontScale="97500"/>
          </a:bodyPr>
          <a:lstStyle>
            <a:lvl1pPr algn="ctr" rtl="0" eaLnBrk="0" fontAlgn="base" hangingPunct="0">
              <a:spcBef>
                <a:spcPct val="0"/>
              </a:spcBef>
              <a:spcAft>
                <a:spcPct val="0"/>
              </a:spcAft>
              <a:defRPr>
                <a:solidFill>
                  <a:schemeClr val="tx2"/>
                </a:solidFill>
                <a:latin typeface="+mj-lt"/>
                <a:ea typeface="+mj-ea"/>
                <a:cs typeface="+mj-cs"/>
              </a:defRPr>
            </a:lvl1pPr>
            <a:lvl2pPr algn="ctr" rtl="0" eaLnBrk="0" fontAlgn="base" hangingPunct="0">
              <a:spcBef>
                <a:spcPct val="0"/>
              </a:spcBef>
              <a:spcAft>
                <a:spcPct val="0"/>
              </a:spcAft>
              <a:defRPr>
                <a:solidFill>
                  <a:schemeClr val="tx2"/>
                </a:solidFill>
                <a:latin typeface="Calibri" panose="020F0502020204030204" pitchFamily="34" charset="0"/>
              </a:defRPr>
            </a:lvl2pPr>
            <a:lvl3pPr algn="ctr" rtl="0" eaLnBrk="0" fontAlgn="base" hangingPunct="0">
              <a:spcBef>
                <a:spcPct val="0"/>
              </a:spcBef>
              <a:spcAft>
                <a:spcPct val="0"/>
              </a:spcAft>
              <a:defRPr>
                <a:solidFill>
                  <a:schemeClr val="tx2"/>
                </a:solidFill>
                <a:latin typeface="Calibri" panose="020F0502020204030204" pitchFamily="34" charset="0"/>
              </a:defRPr>
            </a:lvl3pPr>
            <a:lvl4pPr algn="ctr" rtl="0" eaLnBrk="0" fontAlgn="base" hangingPunct="0">
              <a:spcBef>
                <a:spcPct val="0"/>
              </a:spcBef>
              <a:spcAft>
                <a:spcPct val="0"/>
              </a:spcAft>
              <a:defRPr>
                <a:solidFill>
                  <a:schemeClr val="tx2"/>
                </a:solidFill>
                <a:latin typeface="Calibri" panose="020F0502020204030204" pitchFamily="34" charset="0"/>
              </a:defRPr>
            </a:lvl4pPr>
            <a:lvl5pPr algn="ctr" rtl="0" eaLnBrk="0" fontAlgn="base" hangingPunct="0">
              <a:spcBef>
                <a:spcPct val="0"/>
              </a:spcBef>
              <a:spcAft>
                <a:spcPct val="0"/>
              </a:spcAft>
              <a:defRPr>
                <a:solidFill>
                  <a:schemeClr val="tx2"/>
                </a:solidFill>
                <a:latin typeface="Calibri" panose="020F0502020204030204" pitchFamily="34" charset="0"/>
              </a:defRPr>
            </a:lvl5pPr>
            <a:lvl6pPr marL="457200" algn="ctr" rtl="0" eaLnBrk="0" fontAlgn="base" hangingPunct="0">
              <a:spcBef>
                <a:spcPct val="0"/>
              </a:spcBef>
              <a:spcAft>
                <a:spcPct val="0"/>
              </a:spcAft>
              <a:defRPr>
                <a:solidFill>
                  <a:schemeClr val="tx2"/>
                </a:solidFill>
                <a:latin typeface="Calibri" panose="020F0502020204030204" pitchFamily="34" charset="0"/>
              </a:defRPr>
            </a:lvl6pPr>
            <a:lvl7pPr marL="914400" algn="ctr" rtl="0" eaLnBrk="0" fontAlgn="base" hangingPunct="0">
              <a:spcBef>
                <a:spcPct val="0"/>
              </a:spcBef>
              <a:spcAft>
                <a:spcPct val="0"/>
              </a:spcAft>
              <a:defRPr>
                <a:solidFill>
                  <a:schemeClr val="tx2"/>
                </a:solidFill>
                <a:latin typeface="Calibri" panose="020F0502020204030204" pitchFamily="34" charset="0"/>
              </a:defRPr>
            </a:lvl7pPr>
            <a:lvl8pPr marL="1371600" algn="ctr" rtl="0" eaLnBrk="0" fontAlgn="base" hangingPunct="0">
              <a:spcBef>
                <a:spcPct val="0"/>
              </a:spcBef>
              <a:spcAft>
                <a:spcPct val="0"/>
              </a:spcAft>
              <a:defRPr>
                <a:solidFill>
                  <a:schemeClr val="tx2"/>
                </a:solidFill>
                <a:latin typeface="Calibri" panose="020F0502020204030204" pitchFamily="34" charset="0"/>
              </a:defRPr>
            </a:lvl8pPr>
            <a:lvl9pPr marL="1828800" algn="ctr" rtl="0" eaLnBrk="0" fontAlgn="base" hangingPunct="0">
              <a:spcBef>
                <a:spcPct val="0"/>
              </a:spcBef>
              <a:spcAft>
                <a:spcPct val="0"/>
              </a:spcAft>
              <a:defRPr>
                <a:solidFill>
                  <a:schemeClr val="tx2"/>
                </a:solidFill>
                <a:latin typeface="Calibri" panose="020F0502020204030204" pitchFamily="34" charset="0"/>
              </a:defRPr>
            </a:lvl9pPr>
          </a:lstStyle>
          <a:p>
            <a:pPr>
              <a:defRPr/>
            </a:pPr>
            <a:endParaRPr lang="en-US" sz="2400" b="1" kern="0" dirty="0"/>
          </a:p>
        </p:txBody>
      </p:sp>
      <p:sp>
        <p:nvSpPr>
          <p:cNvPr id="3" name="TextBox 2">
            <a:extLst>
              <a:ext uri="{FF2B5EF4-FFF2-40B4-BE49-F238E27FC236}">
                <a16:creationId xmlns:a16="http://schemas.microsoft.com/office/drawing/2014/main" id="{3AD2FD9B-30DF-4FC1-AB29-208BDA5EDF3C}"/>
              </a:ext>
            </a:extLst>
          </p:cNvPr>
          <p:cNvSpPr txBox="1"/>
          <p:nvPr/>
        </p:nvSpPr>
        <p:spPr>
          <a:xfrm>
            <a:off x="0" y="895350"/>
            <a:ext cx="9144000" cy="4154984"/>
          </a:xfrm>
          <a:prstGeom prst="rect">
            <a:avLst/>
          </a:prstGeom>
          <a:noFill/>
        </p:spPr>
        <p:txBody>
          <a:bodyPr wrap="square" rtlCol="0">
            <a:spAutoFit/>
          </a:bodyPr>
          <a:lstStyle/>
          <a:p>
            <a:r>
              <a:rPr lang="en-US" sz="1200" b="1" dirty="0"/>
              <a:t>Step3 - Encoding Songs ( Why should we Encode ? ) </a:t>
            </a:r>
          </a:p>
          <a:p>
            <a:r>
              <a:rPr lang="en-US" sz="1200" b="1" dirty="0"/>
              <a:t>1.Standardizing the Data</a:t>
            </a:r>
          </a:p>
          <a:p>
            <a:pPr>
              <a:buFont typeface="Arial" panose="020B0604020202020204" pitchFamily="34" charset="0"/>
              <a:buChar char="•"/>
            </a:pPr>
            <a:r>
              <a:rPr lang="en-US" sz="1200" b="1" dirty="0"/>
              <a:t>Music Representation:</a:t>
            </a:r>
            <a:endParaRPr lang="en-US" sz="1200" dirty="0"/>
          </a:p>
          <a:p>
            <a:pPr marL="742950" lvl="1" indent="-285750">
              <a:buFont typeface="Arial" panose="020B0604020202020204" pitchFamily="34" charset="0"/>
              <a:buChar char="•"/>
            </a:pPr>
            <a:r>
              <a:rPr lang="en-US" sz="1200" dirty="0"/>
              <a:t>Raw musical data comes in various formats (e.g., MIDI, sheet music, or audio waveforms). These formats are not directly comparable or usable for analysis.</a:t>
            </a:r>
          </a:p>
          <a:p>
            <a:pPr marL="742950" lvl="1" indent="-285750">
              <a:buFont typeface="Arial" panose="020B0604020202020204" pitchFamily="34" charset="0"/>
              <a:buChar char="•"/>
            </a:pPr>
            <a:r>
              <a:rPr lang="en-US" sz="1200" dirty="0"/>
              <a:t>Encoding standardizes music into a consistent symbolic format that is easier to manipulate, analyze, and store.</a:t>
            </a:r>
          </a:p>
          <a:p>
            <a:pPr>
              <a:buFont typeface="Arial" panose="020B0604020202020204" pitchFamily="34" charset="0"/>
              <a:buChar char="•"/>
            </a:pPr>
            <a:r>
              <a:rPr lang="en-US" sz="1200" b="1" dirty="0"/>
              <a:t>Time-Step Granularity:</a:t>
            </a:r>
            <a:endParaRPr lang="en-US" sz="1200" dirty="0"/>
          </a:p>
          <a:p>
            <a:pPr marL="742950" lvl="1" indent="-285750">
              <a:buFont typeface="Arial" panose="020B0604020202020204" pitchFamily="34" charset="0"/>
              <a:buChar char="•"/>
            </a:pPr>
            <a:r>
              <a:rPr lang="en-US" sz="1200" dirty="0"/>
              <a:t>Dividing events into fixed time steps (e.g., 16th notes) ensures a uniform temporal resolution across all songs, regardless of tempo or duration.</a:t>
            </a:r>
          </a:p>
          <a:p>
            <a:r>
              <a:rPr lang="en-US" sz="1200" b="1" dirty="0"/>
              <a:t>2</a:t>
            </a:r>
            <a:r>
              <a:rPr lang="en-US" sz="1200" dirty="0"/>
              <a:t>.</a:t>
            </a:r>
            <a:r>
              <a:rPr lang="en-US" sz="1200" b="1" dirty="0"/>
              <a:t> Preparing for Machine Learning</a:t>
            </a:r>
          </a:p>
          <a:p>
            <a:pPr>
              <a:buFont typeface="Arial" panose="020B0604020202020204" pitchFamily="34" charset="0"/>
              <a:buChar char="•"/>
            </a:pPr>
            <a:r>
              <a:rPr lang="en-US" sz="1200" b="1" dirty="0"/>
              <a:t>Discrete Input for Algorithms:</a:t>
            </a:r>
            <a:endParaRPr lang="en-US" sz="1200" dirty="0"/>
          </a:p>
          <a:p>
            <a:pPr marL="742950" lvl="1" indent="-285750">
              <a:buFont typeface="Arial" panose="020B0604020202020204" pitchFamily="34" charset="0"/>
              <a:buChar char="•"/>
            </a:pPr>
            <a:r>
              <a:rPr lang="en-US" sz="1200" dirty="0"/>
              <a:t>Machine learning models, such as neural networks, often work better with symbolic, time-series data. A string of space-separated symbols like "60 62 r _ 64" (representing note pitches, rests, and sustained notes) can be treated as a sequence or tokenized for input to models like RNNs, LSTMs, or Transformers.</a:t>
            </a:r>
          </a:p>
          <a:p>
            <a:pPr>
              <a:buFont typeface="Arial" panose="020B0604020202020204" pitchFamily="34" charset="0"/>
              <a:buChar char="•"/>
            </a:pPr>
            <a:r>
              <a:rPr lang="en-US" sz="1200" b="1" dirty="0"/>
              <a:t>Feature Extraction:</a:t>
            </a:r>
            <a:endParaRPr lang="en-US" sz="1200" dirty="0"/>
          </a:p>
          <a:p>
            <a:pPr marL="742950" lvl="1" indent="-285750">
              <a:buFont typeface="Arial" panose="020B0604020202020204" pitchFamily="34" charset="0"/>
              <a:buChar char="•"/>
            </a:pPr>
            <a:r>
              <a:rPr lang="en-US" sz="1200" dirty="0"/>
              <a:t>Encoded songs allow extraction of features like note density, pitch variation, or rhythm patterns, which are essential for tasks like genre classification, style transfer, or melody generation.</a:t>
            </a:r>
          </a:p>
          <a:p>
            <a:pPr>
              <a:buFont typeface="Arial" panose="020B0604020202020204" pitchFamily="34" charset="0"/>
              <a:buChar char="•"/>
            </a:pPr>
            <a:r>
              <a:rPr lang="en-US" sz="1200" b="1" dirty="0"/>
              <a:t>Sequence Prediction:</a:t>
            </a:r>
            <a:endParaRPr lang="en-US" sz="1200" dirty="0"/>
          </a:p>
          <a:p>
            <a:pPr marL="742950" lvl="1" indent="-285750">
              <a:buFont typeface="Arial" panose="020B0604020202020204" pitchFamily="34" charset="0"/>
              <a:buChar char="•"/>
            </a:pPr>
            <a:r>
              <a:rPr lang="en-US" sz="1200" dirty="0"/>
              <a:t>Tasks like music generation require sequences as input. The encoded format provides a clear, structured sequence for models to learn from.</a:t>
            </a:r>
          </a:p>
          <a:p>
            <a:endParaRPr lang="en-US" sz="1200" dirty="0"/>
          </a:p>
          <a:p>
            <a:pPr marL="171450" indent="-171450">
              <a:buFont typeface="Arial" panose="020B0604020202020204" pitchFamily="34" charset="0"/>
              <a:buChar char="•"/>
            </a:pPr>
            <a:endParaRPr lang="en-IN" sz="12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822D636-1AB0-43FD-9C64-581A7F9CB99C}"/>
              </a:ext>
            </a:extLst>
          </p:cNvPr>
          <p:cNvSpPr>
            <a:spLocks noGrp="1"/>
          </p:cNvSpPr>
          <p:nvPr>
            <p:ph type="subTitle" idx="4"/>
          </p:nvPr>
        </p:nvSpPr>
        <p:spPr>
          <a:xfrm>
            <a:off x="0" y="895350"/>
            <a:ext cx="9144000" cy="4690515"/>
          </a:xfrm>
        </p:spPr>
        <p:txBody>
          <a:bodyPr/>
          <a:lstStyle/>
          <a:p>
            <a:r>
              <a:rPr lang="en-US" sz="1200" b="1" dirty="0"/>
              <a:t>Step – 4 Saving Encoded Songs</a:t>
            </a:r>
          </a:p>
          <a:p>
            <a:pPr marL="171450" indent="-171450">
              <a:buFont typeface="Arial" panose="020B0604020202020204" pitchFamily="34" charset="0"/>
              <a:buChar char="•"/>
            </a:pPr>
            <a:r>
              <a:rPr lang="en-US" sz="1200" b="1" dirty="0"/>
              <a:t> </a:t>
            </a:r>
            <a:r>
              <a:rPr lang="en-US" sz="1200" dirty="0"/>
              <a:t>Once Encoded , the songs are saved as text files , allowing the data to persist even after the </a:t>
            </a:r>
            <a:r>
              <a:rPr lang="en-US" sz="1200" dirty="0" err="1"/>
              <a:t>programme</a:t>
            </a:r>
            <a:r>
              <a:rPr lang="en-US" sz="1200" dirty="0"/>
              <a:t> or session ends . This eliminates the need to re-encode the songs repeatedly , saving computational time and resources </a:t>
            </a:r>
          </a:p>
          <a:p>
            <a:pPr marL="171450" indent="-171450">
              <a:buFont typeface="Arial" panose="020B0604020202020204" pitchFamily="34" charset="0"/>
              <a:buChar char="•"/>
            </a:pPr>
            <a:r>
              <a:rPr lang="en-US" sz="1200" dirty="0"/>
              <a:t>Text files serve as backups that can be easily retrieved , shared or transferred to other systems for further processing </a:t>
            </a:r>
          </a:p>
          <a:p>
            <a:r>
              <a:rPr lang="en-US" sz="1200" b="1" dirty="0"/>
              <a:t>Step – 5 Creating a Single File Dataset</a:t>
            </a:r>
            <a:endParaRPr lang="en-US" sz="1200" dirty="0"/>
          </a:p>
          <a:p>
            <a:pPr marL="171450" indent="-171450">
              <a:buFont typeface="Arial" panose="020B0604020202020204" pitchFamily="34" charset="0"/>
              <a:buChar char="•"/>
            </a:pPr>
            <a:r>
              <a:rPr lang="en-US" sz="1200" dirty="0"/>
              <a:t>By consolidating multiple files into one , you eliminate the need to individually open and process each song file. This makes the dataset easier to manage and load </a:t>
            </a:r>
          </a:p>
          <a:p>
            <a:pPr marL="171450" indent="-171450">
              <a:buFont typeface="Arial" panose="020B0604020202020204" pitchFamily="34" charset="0"/>
              <a:buChar char="•"/>
            </a:pPr>
            <a:r>
              <a:rPr lang="en-US" sz="1200" dirty="0"/>
              <a:t>A single file is more convenient when working with libraries or frameworks that process data in batches such as </a:t>
            </a:r>
            <a:r>
              <a:rPr lang="en-US" sz="1200" dirty="0" err="1"/>
              <a:t>TensoFlow</a:t>
            </a:r>
            <a:r>
              <a:rPr lang="en-US" sz="1200" dirty="0"/>
              <a:t> </a:t>
            </a:r>
          </a:p>
          <a:p>
            <a:r>
              <a:rPr lang="en-US" sz="1200" b="1" dirty="0"/>
              <a:t>Step – 6 Mapping Symbols to Integers </a:t>
            </a:r>
            <a:endParaRPr lang="en-US" sz="1200" dirty="0"/>
          </a:p>
          <a:p>
            <a:pPr marL="171450" indent="-171450">
              <a:buFont typeface="Arial" panose="020B0604020202020204" pitchFamily="34" charset="0"/>
              <a:buChar char="•"/>
            </a:pPr>
            <a:r>
              <a:rPr lang="en-US" sz="1200" b="1" dirty="0"/>
              <a:t> </a:t>
            </a:r>
            <a:r>
              <a:rPr lang="en-US" sz="1200" dirty="0"/>
              <a:t>Machine learning algorithms , especially deep learning models , cant process raw text or symbolic data ( e.g., “60” ,”r” ,”_” ) . They require numerical representations for computation </a:t>
            </a:r>
          </a:p>
          <a:p>
            <a:pPr marL="171450" indent="-171450">
              <a:buFont typeface="Arial" panose="020B0604020202020204" pitchFamily="34" charset="0"/>
              <a:buChar char="•"/>
            </a:pPr>
            <a:r>
              <a:rPr lang="en-US" sz="1200" dirty="0"/>
              <a:t>Mapping symbols to integers converts categorical data into numerical data , making it usable by models </a:t>
            </a:r>
          </a:p>
          <a:p>
            <a:pPr marL="171450" indent="-171450">
              <a:buFont typeface="Arial" panose="020B0604020202020204" pitchFamily="34" charset="0"/>
              <a:buChar char="•"/>
            </a:pPr>
            <a:r>
              <a:rPr lang="en-US" sz="1200" dirty="0"/>
              <a:t> Integer representations are compact and efficient , making the </a:t>
            </a:r>
            <a:r>
              <a:rPr lang="en-US" sz="1200" dirty="0" err="1"/>
              <a:t>datset</a:t>
            </a:r>
            <a:r>
              <a:rPr lang="en-US" sz="1200" dirty="0"/>
              <a:t> easier to process and manage </a:t>
            </a:r>
          </a:p>
          <a:p>
            <a:pPr marL="171450" indent="-171450">
              <a:buFont typeface="Arial" panose="020B0604020202020204" pitchFamily="34" charset="0"/>
              <a:buChar char="•"/>
            </a:pPr>
            <a:r>
              <a:rPr lang="en-US" sz="1200" dirty="0"/>
              <a:t>Saves the mapping as a JSON file ( </a:t>
            </a:r>
            <a:r>
              <a:rPr lang="en-US" sz="1200" dirty="0" err="1"/>
              <a:t>mapping.json</a:t>
            </a:r>
            <a:r>
              <a:rPr lang="en-US" sz="1200" dirty="0"/>
              <a:t> ).</a:t>
            </a:r>
          </a:p>
          <a:p>
            <a:pPr marL="171450" indent="-171450">
              <a:buFont typeface="Arial" panose="020B0604020202020204" pitchFamily="34" charset="0"/>
              <a:buChar char="•"/>
            </a:pPr>
            <a:r>
              <a:rPr lang="en-US" sz="1200" dirty="0"/>
              <a:t> Storing and processing songs as integers is much more efficient than using strings. Integers are lightweight and take up less memory compared to textual symbols, allowing faster computation and reducing storage requirements.</a:t>
            </a:r>
          </a:p>
          <a:p>
            <a:endParaRPr lang="en-US" sz="1200" dirty="0"/>
          </a:p>
          <a:p>
            <a:endParaRPr lang="en-US" sz="1200" b="1" dirty="0"/>
          </a:p>
          <a:p>
            <a:endParaRPr lang="en-US" sz="1200" dirty="0"/>
          </a:p>
          <a:p>
            <a:r>
              <a:rPr lang="en-US" dirty="0"/>
              <a:t>      </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451359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D1DF8C2-68CE-49E1-9ABA-BDCBBABF2E14}"/>
              </a:ext>
            </a:extLst>
          </p:cNvPr>
          <p:cNvSpPr>
            <a:spLocks noGrp="1"/>
          </p:cNvSpPr>
          <p:nvPr>
            <p:ph type="body" idx="1"/>
          </p:nvPr>
        </p:nvSpPr>
        <p:spPr>
          <a:xfrm>
            <a:off x="76200" y="895350"/>
            <a:ext cx="9067800" cy="2917722"/>
          </a:xfrm>
        </p:spPr>
        <p:txBody>
          <a:bodyPr/>
          <a:lstStyle/>
          <a:p>
            <a:r>
              <a:rPr lang="en-US" sz="1200" b="1" dirty="0"/>
              <a:t>Step - 7 Generating Training Sequences </a:t>
            </a:r>
          </a:p>
          <a:p>
            <a:pPr marL="171450" indent="-171450">
              <a:buFont typeface="Arial" panose="020B0604020202020204" pitchFamily="34" charset="0"/>
              <a:buChar char="•"/>
            </a:pPr>
            <a:r>
              <a:rPr lang="en-US" sz="1200" b="1" dirty="0"/>
              <a:t> </a:t>
            </a:r>
            <a:r>
              <a:rPr lang="en-US" sz="1200" dirty="0"/>
              <a:t>In tasks like music generation , the model needs to learn patterns in a sequence of data. By splitting the data into smaller sequences, the model can learn these patterns in a manageable way.</a:t>
            </a:r>
          </a:p>
          <a:p>
            <a:pPr marL="171450" indent="-171450">
              <a:buFont typeface="Arial" panose="020B0604020202020204" pitchFamily="34" charset="0"/>
              <a:buChar char="•"/>
            </a:pPr>
            <a:r>
              <a:rPr lang="en-US" sz="1200" dirty="0"/>
              <a:t>In music generation, the model needs to understand the relationship between a sequence of notes (inputs) and the next note (target). This allows it to predict future notes based on past ones.</a:t>
            </a:r>
          </a:p>
          <a:p>
            <a:pPr marL="171450" indent="-171450">
              <a:buFont typeface="Arial" panose="020B0604020202020204" pitchFamily="34" charset="0"/>
              <a:buChar char="•"/>
            </a:pPr>
            <a:r>
              <a:rPr lang="en-US" sz="1200" dirty="0"/>
              <a:t>In sequence prediction tasks, we need the model to learn from previous data points to predict the next one. For example, in music generation, the input might be the notes played so far, and the target is the next note.</a:t>
            </a:r>
          </a:p>
          <a:p>
            <a:pPr marL="171450" indent="-171450">
              <a:buFont typeface="Arial" panose="020B0604020202020204" pitchFamily="34" charset="0"/>
              <a:buChar char="•"/>
            </a:pPr>
            <a:r>
              <a:rPr lang="en-US" sz="1200" dirty="0"/>
              <a:t>By creating input-output pairs, we teach the model how to predict the next element in a sequence given the previous ones.</a:t>
            </a:r>
          </a:p>
          <a:p>
            <a:pPr marL="171450" indent="-171450">
              <a:buFont typeface="Arial" panose="020B0604020202020204" pitchFamily="34" charset="0"/>
              <a:buChar char="•"/>
            </a:pPr>
            <a:r>
              <a:rPr lang="en-US" sz="1200" dirty="0"/>
              <a:t>Example :- </a:t>
            </a:r>
          </a:p>
          <a:p>
            <a:r>
              <a:rPr lang="en-US" sz="1200" dirty="0"/>
              <a:t>	</a:t>
            </a:r>
            <a:r>
              <a:rPr lang="en-US" sz="1200" b="1" dirty="0"/>
              <a:t>Input Sequence:</a:t>
            </a:r>
            <a:r>
              <a:rPr lang="en-US" sz="1200" dirty="0"/>
              <a:t> [60, 64, 67, 62, 64]</a:t>
            </a:r>
          </a:p>
          <a:p>
            <a:r>
              <a:rPr lang="en-US" sz="1200" dirty="0"/>
              <a:t>	</a:t>
            </a:r>
            <a:r>
              <a:rPr lang="en-US" sz="1200" b="1" dirty="0"/>
              <a:t>Target</a:t>
            </a:r>
            <a:r>
              <a:rPr lang="en-US" sz="1200" dirty="0"/>
              <a:t>: 68 (The next note to predict)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IN" sz="1200" dirty="0"/>
              <a:t> T</a:t>
            </a:r>
            <a:r>
              <a:rPr lang="en-US" sz="1200" dirty="0"/>
              <a:t>he process of generating input-target pairs prepares the data for supervised learning. The model will try to minimize the error between the predicted target and the actual target during training.</a:t>
            </a:r>
            <a:endParaRPr lang="en-IN" sz="1200" dirty="0"/>
          </a:p>
        </p:txBody>
      </p:sp>
    </p:spTree>
    <p:extLst>
      <p:ext uri="{BB962C8B-B14F-4D97-AF65-F5344CB8AC3E}">
        <p14:creationId xmlns:p14="http://schemas.microsoft.com/office/powerpoint/2010/main" val="1141543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A615065-6012-41C4-8C9E-A90B0543758D}"/>
              </a:ext>
            </a:extLst>
          </p:cNvPr>
          <p:cNvSpPr>
            <a:spLocks noGrp="1"/>
          </p:cNvSpPr>
          <p:nvPr>
            <p:ph type="body" idx="1"/>
          </p:nvPr>
        </p:nvSpPr>
        <p:spPr>
          <a:xfrm>
            <a:off x="76200" y="895350"/>
            <a:ext cx="9067800" cy="276999"/>
          </a:xfrm>
        </p:spPr>
        <p:txBody>
          <a:bodyPr/>
          <a:lstStyle/>
          <a:p>
            <a:r>
              <a:rPr lang="en-US" b="1" dirty="0"/>
              <a:t>Music21 Score </a:t>
            </a:r>
            <a:endParaRPr lang="en-IN" b="1" dirty="0"/>
          </a:p>
        </p:txBody>
      </p:sp>
      <p:pic>
        <p:nvPicPr>
          <p:cNvPr id="5" name="Picture 4">
            <a:extLst>
              <a:ext uri="{FF2B5EF4-FFF2-40B4-BE49-F238E27FC236}">
                <a16:creationId xmlns:a16="http://schemas.microsoft.com/office/drawing/2014/main" id="{F286F892-EB44-4088-9D3F-AC32EA1628EF}"/>
              </a:ext>
            </a:extLst>
          </p:cNvPr>
          <p:cNvPicPr>
            <a:picLocks noChangeAspect="1"/>
          </p:cNvPicPr>
          <p:nvPr/>
        </p:nvPicPr>
        <p:blipFill rotWithShape="1">
          <a:blip r:embed="rId2">
            <a:extLst>
              <a:ext uri="{28A0092B-C50C-407E-A947-70E740481C1C}">
                <a14:useLocalDpi xmlns:a14="http://schemas.microsoft.com/office/drawing/2010/main" val="0"/>
              </a:ext>
            </a:extLst>
          </a:blip>
          <a:srcRect l="6930" t="16794" r="7921"/>
          <a:stretch/>
        </p:blipFill>
        <p:spPr>
          <a:xfrm>
            <a:off x="4724400" y="1030039"/>
            <a:ext cx="4267200" cy="2081622"/>
          </a:xfrm>
          <a:prstGeom prst="rect">
            <a:avLst/>
          </a:prstGeom>
        </p:spPr>
      </p:pic>
      <p:sp>
        <p:nvSpPr>
          <p:cNvPr id="7" name="TextBox 6">
            <a:extLst>
              <a:ext uri="{FF2B5EF4-FFF2-40B4-BE49-F238E27FC236}">
                <a16:creationId xmlns:a16="http://schemas.microsoft.com/office/drawing/2014/main" id="{D3F73428-7A30-4B80-BC6D-42E7712C43F1}"/>
              </a:ext>
            </a:extLst>
          </p:cNvPr>
          <p:cNvSpPr txBox="1"/>
          <p:nvPr/>
        </p:nvSpPr>
        <p:spPr>
          <a:xfrm>
            <a:off x="76200" y="1172349"/>
            <a:ext cx="4648200" cy="2677656"/>
          </a:xfrm>
          <a:prstGeom prst="rect">
            <a:avLst/>
          </a:prstGeom>
          <a:noFill/>
        </p:spPr>
        <p:txBody>
          <a:bodyPr wrap="square" rtlCol="0">
            <a:spAutoFit/>
          </a:bodyPr>
          <a:lstStyle/>
          <a:p>
            <a:pPr marL="171450" indent="-171450">
              <a:buFont typeface="Arial" panose="020B0604020202020204" pitchFamily="34" charset="0"/>
              <a:buChar char="•"/>
            </a:pPr>
            <a:r>
              <a:rPr lang="en-US" sz="1200" dirty="0"/>
              <a:t>The image represents the structure of a music21 score object , which consists of multiple Parts , each containing Measures and musical elements such as clefs , time signatures and notes </a:t>
            </a:r>
          </a:p>
          <a:p>
            <a:pPr marL="171450" indent="-171450">
              <a:buFont typeface="Arial" panose="020B0604020202020204" pitchFamily="34" charset="0"/>
              <a:buChar char="•"/>
            </a:pPr>
            <a:r>
              <a:rPr lang="en-US" sz="1200" dirty="0"/>
              <a:t>The </a:t>
            </a:r>
            <a:r>
              <a:rPr lang="en-US" sz="1200" b="1" dirty="0"/>
              <a:t>Score</a:t>
            </a:r>
            <a:r>
              <a:rPr lang="en-US" sz="1200" dirty="0"/>
              <a:t> object at the top level is loaded using the music21.converter.parse() function. Each part (e.g. Part 1, Part 2 ) Corresponds to a track or voice in the music </a:t>
            </a:r>
          </a:p>
          <a:p>
            <a:pPr marL="171450" indent="-171450">
              <a:buFont typeface="Arial" panose="020B0604020202020204" pitchFamily="34" charset="0"/>
              <a:buChar char="•"/>
            </a:pPr>
            <a:r>
              <a:rPr lang="en-US" sz="1200" dirty="0"/>
              <a:t>The </a:t>
            </a:r>
            <a:r>
              <a:rPr lang="en-US" sz="1200" dirty="0" err="1"/>
              <a:t>load_songs_in_kern</a:t>
            </a:r>
            <a:r>
              <a:rPr lang="en-US" sz="1200" dirty="0"/>
              <a:t>() function retrieves these score objects </a:t>
            </a:r>
          </a:p>
          <a:p>
            <a:pPr marL="171450" indent="-171450">
              <a:buFont typeface="Arial" panose="020B0604020202020204" pitchFamily="34" charset="0"/>
              <a:buChar char="•"/>
            </a:pPr>
            <a:r>
              <a:rPr lang="en-US" sz="1200" dirty="0"/>
              <a:t>Inside each measure (e.g., m1a , m2a , m2b) , notes (e.g. q1, h1,q3) and rests are analyzed . Only elements with durations in the ACCEPTABLE_DURATIONS  list are kept </a:t>
            </a:r>
          </a:p>
          <a:p>
            <a:pPr marL="171450" indent="-171450">
              <a:buFont typeface="Arial" panose="020B0604020202020204" pitchFamily="34" charset="0"/>
              <a:buChar char="•"/>
            </a:pPr>
            <a:r>
              <a:rPr lang="en-US" sz="1200" dirty="0"/>
              <a:t>Measures or parts containing non-acceptable are excluded from further processing </a:t>
            </a:r>
          </a:p>
          <a:p>
            <a:pPr marL="171450" indent="-171450">
              <a:buFont typeface="Arial" panose="020B0604020202020204" pitchFamily="34" charset="0"/>
              <a:buChar char="•"/>
            </a:pPr>
            <a:r>
              <a:rPr lang="en-IN" sz="1200" dirty="0"/>
              <a:t>The key of the </a:t>
            </a:r>
            <a:r>
              <a:rPr lang="en-IN" sz="1200" b="1" dirty="0"/>
              <a:t>Score </a:t>
            </a:r>
            <a:r>
              <a:rPr lang="en-IN" sz="1200" dirty="0"/>
              <a:t>object (derived from its musical elements ) is used to transpose the entire </a:t>
            </a:r>
            <a:r>
              <a:rPr lang="en-IN" sz="1200" b="1" dirty="0"/>
              <a:t>Score </a:t>
            </a:r>
            <a:r>
              <a:rPr lang="en-IN" sz="1200" dirty="0"/>
              <a:t>to a common key </a:t>
            </a:r>
            <a:endParaRPr lang="en-IN" sz="1200" b="1" dirty="0"/>
          </a:p>
        </p:txBody>
      </p:sp>
    </p:spTree>
    <p:extLst>
      <p:ext uri="{BB962C8B-B14F-4D97-AF65-F5344CB8AC3E}">
        <p14:creationId xmlns:p14="http://schemas.microsoft.com/office/powerpoint/2010/main" val="4958814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1F8FF8-65F5-4D1D-BDE9-B20EDC6FC4D5}"/>
              </a:ext>
            </a:extLst>
          </p:cNvPr>
          <p:cNvSpPr>
            <a:spLocks noGrp="1"/>
          </p:cNvSpPr>
          <p:nvPr>
            <p:ph type="body" idx="1"/>
          </p:nvPr>
        </p:nvSpPr>
        <p:spPr>
          <a:xfrm>
            <a:off x="0" y="971550"/>
            <a:ext cx="9144000" cy="535531"/>
          </a:xfrm>
        </p:spPr>
        <p:txBody>
          <a:bodyPr/>
          <a:lstStyle/>
          <a:p>
            <a:r>
              <a:rPr lang="en-US" dirty="0"/>
              <a:t> String Quartet</a:t>
            </a:r>
            <a:r>
              <a:rPr lang="en-US" sz="1400" dirty="0"/>
              <a:t> </a:t>
            </a:r>
          </a:p>
          <a:p>
            <a:endParaRPr lang="en-IN" sz="1400" dirty="0"/>
          </a:p>
        </p:txBody>
      </p:sp>
      <p:pic>
        <p:nvPicPr>
          <p:cNvPr id="5" name="Picture 4">
            <a:extLst>
              <a:ext uri="{FF2B5EF4-FFF2-40B4-BE49-F238E27FC236}">
                <a16:creationId xmlns:a16="http://schemas.microsoft.com/office/drawing/2014/main" id="{CE122F94-43CF-472E-855C-24076F700035}"/>
              </a:ext>
            </a:extLst>
          </p:cNvPr>
          <p:cNvPicPr>
            <a:picLocks noChangeAspect="1"/>
          </p:cNvPicPr>
          <p:nvPr/>
        </p:nvPicPr>
        <p:blipFill rotWithShape="1">
          <a:blip r:embed="rId2"/>
          <a:srcRect l="2700" t="7149" r="598" b="11910"/>
          <a:stretch/>
        </p:blipFill>
        <p:spPr>
          <a:xfrm>
            <a:off x="803396" y="1352550"/>
            <a:ext cx="7537207" cy="2577239"/>
          </a:xfrm>
          <a:prstGeom prst="rect">
            <a:avLst/>
          </a:prstGeom>
        </p:spPr>
      </p:pic>
    </p:spTree>
    <p:extLst>
      <p:ext uri="{BB962C8B-B14F-4D97-AF65-F5344CB8AC3E}">
        <p14:creationId xmlns:p14="http://schemas.microsoft.com/office/powerpoint/2010/main" val="2423604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14;p15">
            <a:extLst>
              <a:ext uri="{FF2B5EF4-FFF2-40B4-BE49-F238E27FC236}">
                <a16:creationId xmlns:a16="http://schemas.microsoft.com/office/drawing/2014/main" id="{642FD8F4-E005-46FC-B47B-F38A979FF312}"/>
              </a:ext>
            </a:extLst>
          </p:cNvPr>
          <p:cNvSpPr txBox="1">
            <a:spLocks noGrp="1"/>
          </p:cNvSpPr>
          <p:nvPr>
            <p:ph type="title"/>
          </p:nvPr>
        </p:nvSpPr>
        <p:spPr>
          <a:xfrm>
            <a:off x="1049338" y="276225"/>
            <a:ext cx="7045325" cy="695325"/>
          </a:xfrm>
          <a:prstGeom prst="rect">
            <a:avLst/>
          </a:prstGeom>
          <a:noFill/>
          <a:ln>
            <a:noFill/>
          </a:ln>
        </p:spPr>
        <p:txBody>
          <a:bodyPr spcFirstLastPara="1" wrap="square" lIns="201000" tIns="100500" rIns="201000" bIns="100500" anchor="t" anchorCtr="0">
            <a:noAutofit/>
          </a:bodyPr>
          <a:lstStyle/>
          <a:p>
            <a:pPr marL="0" marR="0" lvl="0" indent="0" algn="ctr" rtl="0">
              <a:spcBef>
                <a:spcPts val="0"/>
              </a:spcBef>
              <a:spcAft>
                <a:spcPts val="0"/>
              </a:spcAft>
              <a:buNone/>
            </a:pPr>
            <a:r>
              <a:rPr lang="en-IN" sz="2800" b="1" dirty="0">
                <a:solidFill>
                  <a:srgbClr val="C00000"/>
                </a:solidFill>
                <a:latin typeface="Times New Roman"/>
                <a:ea typeface="Times New Roman"/>
                <a:cs typeface="Times New Roman"/>
                <a:sym typeface="Times New Roman"/>
              </a:rPr>
              <a:t>Introduction </a:t>
            </a:r>
            <a:endParaRPr sz="2800" b="1" dirty="0">
              <a:solidFill>
                <a:srgbClr val="C00000"/>
              </a:solidFill>
              <a:latin typeface="Times New Roman"/>
              <a:ea typeface="Times New Roman"/>
              <a:cs typeface="Times New Roman"/>
              <a:sym typeface="Times New Roman"/>
            </a:endParaRPr>
          </a:p>
        </p:txBody>
      </p:sp>
      <p:sp>
        <p:nvSpPr>
          <p:cNvPr id="8" name="Google Shape;116;p15">
            <a:extLst>
              <a:ext uri="{FF2B5EF4-FFF2-40B4-BE49-F238E27FC236}">
                <a16:creationId xmlns:a16="http://schemas.microsoft.com/office/drawing/2014/main" id="{6DDF69C9-7621-48CE-978F-D30F4476A16B}"/>
              </a:ext>
            </a:extLst>
          </p:cNvPr>
          <p:cNvSpPr txBox="1"/>
          <p:nvPr/>
        </p:nvSpPr>
        <p:spPr>
          <a:xfrm>
            <a:off x="0" y="819150"/>
            <a:ext cx="9144000" cy="4324349"/>
          </a:xfrm>
          <a:prstGeom prst="rect">
            <a:avLst/>
          </a:prstGeom>
          <a:noFill/>
          <a:ln>
            <a:noFill/>
          </a:ln>
        </p:spPr>
        <p:txBody>
          <a:bodyPr spcFirstLastPara="1" wrap="square" lIns="91425" tIns="91425" rIns="91425" bIns="91425" anchor="t" anchorCtr="0">
            <a:noAutofit/>
          </a:bodyPr>
          <a:lstStyle/>
          <a:p>
            <a:pPr marL="342900" indent="-342900">
              <a:buFont typeface="Arial" panose="020B0604020202020204" pitchFamily="34" charset="0"/>
              <a:buChar char="•"/>
            </a:pPr>
            <a:r>
              <a:rPr lang="en-US" sz="1400" dirty="0"/>
              <a:t>Generating melodies with an RNN (Recurrent Neural Network), specifically LSTM (Long Short-Term Memory) networks, is a powerful application of deep learning in music generation. LSTMs, a type of RNN, are particularly well-suited for sequential data, such as music, because they can learn long-range dependencies—essential for creating coherent and musically interesting melodies.</a:t>
            </a:r>
          </a:p>
          <a:p>
            <a:pPr marL="342900" indent="-342900">
              <a:buFont typeface="Arial" panose="020B0604020202020204" pitchFamily="34" charset="0"/>
              <a:buChar char="•"/>
            </a:pPr>
            <a:endParaRPr lang="en-US" sz="1400" dirty="0"/>
          </a:p>
          <a:p>
            <a:r>
              <a:rPr lang="en-IN" altLang="en-US" sz="1400" dirty="0"/>
              <a:t>Frameworks  for  Music  Generation: </a:t>
            </a:r>
          </a:p>
          <a:p>
            <a:endParaRPr lang="en-IN" altLang="en-US" sz="1400" dirty="0"/>
          </a:p>
          <a:p>
            <a:pPr marL="285750" indent="-285750">
              <a:buFont typeface="Arial" panose="020B0604020202020204" pitchFamily="34" charset="0"/>
              <a:buChar char="•"/>
            </a:pPr>
            <a:r>
              <a:rPr lang="en-IN" altLang="en-US" sz="1400" dirty="0"/>
              <a:t> </a:t>
            </a:r>
            <a:r>
              <a:rPr lang="en-US" sz="1400" b="1" dirty="0"/>
              <a:t>TensorFlow/</a:t>
            </a:r>
            <a:r>
              <a:rPr lang="en-US" sz="1400" b="1" dirty="0" err="1"/>
              <a:t>Keras</a:t>
            </a:r>
            <a:r>
              <a:rPr lang="en-US" sz="1400" dirty="0"/>
              <a:t>: Popular frameworks for building and training LSTM networks. They offer great support for sequential data and building deep learning models.</a:t>
            </a:r>
          </a:p>
          <a:p>
            <a:pPr marL="285750" indent="-285750">
              <a:buFont typeface="Arial" panose="020B0604020202020204" pitchFamily="34" charset="0"/>
              <a:buChar char="•"/>
            </a:pPr>
            <a:endParaRPr lang="en-US" altLang="en-US" sz="1400" dirty="0"/>
          </a:p>
          <a:p>
            <a:pPr marL="285750" indent="-285750">
              <a:buFont typeface="Arial" panose="020B0604020202020204" pitchFamily="34" charset="0"/>
              <a:buChar char="•"/>
            </a:pPr>
            <a:r>
              <a:rPr lang="en-US" sz="1400" b="1" dirty="0"/>
              <a:t>Music21:</a:t>
            </a:r>
            <a:r>
              <a:rPr lang="en-US" sz="1400" dirty="0"/>
              <a:t> library in Python is a powerful and flexible toolkit designed for the analysis, creation, and manipulation of music.</a:t>
            </a:r>
          </a:p>
          <a:p>
            <a:pPr marL="285750" indent="-285750">
              <a:buFont typeface="Arial" panose="020B0604020202020204" pitchFamily="34" charset="0"/>
              <a:buChar char="•"/>
            </a:pPr>
            <a:r>
              <a:rPr lang="en-US" sz="1400" dirty="0"/>
              <a:t>Allows you to analyze musical scores by providing tools for pitch, rhythm, harmony, and form analysis.</a:t>
            </a:r>
          </a:p>
          <a:p>
            <a:pPr marL="285750" indent="-285750">
              <a:buFont typeface="Arial" panose="020B0604020202020204" pitchFamily="34" charset="0"/>
              <a:buChar char="•"/>
            </a:pPr>
            <a:r>
              <a:rPr lang="en-US" sz="1400" dirty="0"/>
              <a:t>It can process music in various formats, such as </a:t>
            </a:r>
            <a:r>
              <a:rPr lang="en-US" sz="1400" b="1" dirty="0" err="1"/>
              <a:t>MusicXML</a:t>
            </a:r>
            <a:r>
              <a:rPr lang="en-US" sz="1400" dirty="0"/>
              <a:t>, </a:t>
            </a:r>
            <a:r>
              <a:rPr lang="en-US" sz="1400" b="1" dirty="0"/>
              <a:t>MIDI</a:t>
            </a:r>
            <a:r>
              <a:rPr lang="en-US" sz="1400" dirty="0"/>
              <a:t>, </a:t>
            </a:r>
            <a:r>
              <a:rPr lang="en-US" sz="1400" b="1" dirty="0"/>
              <a:t>ABC notation</a:t>
            </a:r>
            <a:r>
              <a:rPr lang="en-US" sz="1400" dirty="0"/>
              <a:t>, and even </a:t>
            </a:r>
            <a:r>
              <a:rPr lang="en-US" sz="1400" b="1" dirty="0"/>
              <a:t>Humdrum</a:t>
            </a:r>
            <a:r>
              <a:rPr lang="en-US" sz="1400" dirty="0"/>
              <a:t>.</a:t>
            </a:r>
          </a:p>
          <a:p>
            <a:pPr marL="285750" indent="-285750">
              <a:buFont typeface="Arial" panose="020B0604020202020204" pitchFamily="34" charset="0"/>
              <a:buChar char="•"/>
            </a:pPr>
            <a:r>
              <a:rPr lang="en-US" sz="1400" dirty="0"/>
              <a:t>Music21 includes basic visualization capabilities. You can visualize musical scores using standard </a:t>
            </a:r>
            <a:r>
              <a:rPr lang="en-US" sz="1400" b="1" dirty="0"/>
              <a:t>musical notation</a:t>
            </a:r>
            <a:r>
              <a:rPr lang="en-US" sz="1400" dirty="0"/>
              <a:t> (e.g., staff notation) or </a:t>
            </a:r>
            <a:r>
              <a:rPr lang="en-US" sz="1400" b="1" dirty="0"/>
              <a:t>piano rolls</a:t>
            </a:r>
            <a:r>
              <a:rPr lang="en-US" sz="1400" dirty="0"/>
              <a:t>.</a:t>
            </a:r>
          </a:p>
          <a:p>
            <a:pPr marL="285750" indent="-285750">
              <a:buFont typeface="Arial" panose="020B0604020202020204" pitchFamily="34" charset="0"/>
              <a:buChar char="•"/>
            </a:pPr>
            <a:r>
              <a:rPr lang="en-US" sz="1400" dirty="0"/>
              <a:t>The library can </a:t>
            </a:r>
            <a:r>
              <a:rPr lang="en-US" sz="1400" b="1" dirty="0"/>
              <a:t>parse and create MIDI files</a:t>
            </a:r>
            <a:r>
              <a:rPr lang="en-US" sz="1400" dirty="0"/>
              <a:t>, making it easy to manipulate digital music data, extract note sequences, change instruments, or modify rhythms.</a:t>
            </a:r>
            <a:endParaRPr lang="en-IN" altLang="en-US" sz="1400" dirty="0"/>
          </a:p>
        </p:txBody>
      </p:sp>
    </p:spTree>
    <p:extLst>
      <p:ext uri="{BB962C8B-B14F-4D97-AF65-F5344CB8AC3E}">
        <p14:creationId xmlns:p14="http://schemas.microsoft.com/office/powerpoint/2010/main" val="1974090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29FB71-B7DA-4862-9327-EB49C5247A0C}"/>
              </a:ext>
            </a:extLst>
          </p:cNvPr>
          <p:cNvSpPr>
            <a:spLocks noGrp="1"/>
          </p:cNvSpPr>
          <p:nvPr>
            <p:ph type="body" idx="1"/>
          </p:nvPr>
        </p:nvSpPr>
        <p:spPr>
          <a:xfrm>
            <a:off x="76200" y="895350"/>
            <a:ext cx="8991600" cy="609398"/>
          </a:xfrm>
        </p:spPr>
        <p:txBody>
          <a:bodyPr/>
          <a:lstStyle/>
          <a:p>
            <a:r>
              <a:rPr lang="en-US" dirty="0"/>
              <a:t>Score </a:t>
            </a:r>
          </a:p>
          <a:p>
            <a:endParaRPr lang="en-IN" dirty="0"/>
          </a:p>
        </p:txBody>
      </p:sp>
      <p:pic>
        <p:nvPicPr>
          <p:cNvPr id="5" name="Picture 4">
            <a:extLst>
              <a:ext uri="{FF2B5EF4-FFF2-40B4-BE49-F238E27FC236}">
                <a16:creationId xmlns:a16="http://schemas.microsoft.com/office/drawing/2014/main" id="{DC2B6A9A-DC6C-4D97-980E-D656DA596EA5}"/>
              </a:ext>
            </a:extLst>
          </p:cNvPr>
          <p:cNvPicPr>
            <a:picLocks noChangeAspect="1"/>
          </p:cNvPicPr>
          <p:nvPr/>
        </p:nvPicPr>
        <p:blipFill>
          <a:blip r:embed="rId2"/>
          <a:stretch>
            <a:fillRect/>
          </a:stretch>
        </p:blipFill>
        <p:spPr>
          <a:xfrm>
            <a:off x="838200" y="1047750"/>
            <a:ext cx="7794157" cy="3402431"/>
          </a:xfrm>
          <a:prstGeom prst="rect">
            <a:avLst/>
          </a:prstGeom>
        </p:spPr>
      </p:pic>
    </p:spTree>
    <p:extLst>
      <p:ext uri="{BB962C8B-B14F-4D97-AF65-F5344CB8AC3E}">
        <p14:creationId xmlns:p14="http://schemas.microsoft.com/office/powerpoint/2010/main" val="1851100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D0AA29-63B2-4695-B3DD-7F88494043CF}"/>
              </a:ext>
            </a:extLst>
          </p:cNvPr>
          <p:cNvSpPr>
            <a:spLocks noGrp="1"/>
          </p:cNvSpPr>
          <p:nvPr>
            <p:ph type="body" idx="1"/>
          </p:nvPr>
        </p:nvSpPr>
        <p:spPr>
          <a:xfrm>
            <a:off x="76200" y="895350"/>
            <a:ext cx="8915400" cy="941796"/>
          </a:xfrm>
        </p:spPr>
        <p:txBody>
          <a:bodyPr/>
          <a:lstStyle/>
          <a:p>
            <a:r>
              <a:rPr lang="en-US" dirty="0"/>
              <a:t>Score + Parts </a:t>
            </a:r>
          </a:p>
          <a:p>
            <a:endParaRPr lang="en-IN" dirty="0"/>
          </a:p>
          <a:p>
            <a:endParaRPr lang="en-IN" dirty="0"/>
          </a:p>
        </p:txBody>
      </p:sp>
      <p:pic>
        <p:nvPicPr>
          <p:cNvPr id="5" name="Picture 4">
            <a:extLst>
              <a:ext uri="{FF2B5EF4-FFF2-40B4-BE49-F238E27FC236}">
                <a16:creationId xmlns:a16="http://schemas.microsoft.com/office/drawing/2014/main" id="{2A793388-A029-42CD-BD48-C332CA472B3D}"/>
              </a:ext>
            </a:extLst>
          </p:cNvPr>
          <p:cNvPicPr>
            <a:picLocks noChangeAspect="1"/>
          </p:cNvPicPr>
          <p:nvPr/>
        </p:nvPicPr>
        <p:blipFill>
          <a:blip r:embed="rId2"/>
          <a:stretch>
            <a:fillRect/>
          </a:stretch>
        </p:blipFill>
        <p:spPr>
          <a:xfrm>
            <a:off x="785528" y="1200150"/>
            <a:ext cx="7496743" cy="3318231"/>
          </a:xfrm>
          <a:prstGeom prst="rect">
            <a:avLst/>
          </a:prstGeom>
        </p:spPr>
      </p:pic>
    </p:spTree>
    <p:extLst>
      <p:ext uri="{BB962C8B-B14F-4D97-AF65-F5344CB8AC3E}">
        <p14:creationId xmlns:p14="http://schemas.microsoft.com/office/powerpoint/2010/main" val="1817705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FE176FA-9B8A-4BC2-B40F-1514015AF69A}"/>
              </a:ext>
            </a:extLst>
          </p:cNvPr>
          <p:cNvSpPr>
            <a:spLocks noGrp="1"/>
          </p:cNvSpPr>
          <p:nvPr>
            <p:ph type="body" idx="1"/>
          </p:nvPr>
        </p:nvSpPr>
        <p:spPr>
          <a:xfrm>
            <a:off x="76200" y="971550"/>
            <a:ext cx="8991600" cy="609398"/>
          </a:xfrm>
        </p:spPr>
        <p:txBody>
          <a:bodyPr/>
          <a:lstStyle/>
          <a:p>
            <a:r>
              <a:rPr lang="en-US" dirty="0"/>
              <a:t>Score + Parts + Measures </a:t>
            </a:r>
          </a:p>
          <a:p>
            <a:endParaRPr lang="en-IN" dirty="0"/>
          </a:p>
        </p:txBody>
      </p:sp>
      <p:pic>
        <p:nvPicPr>
          <p:cNvPr id="5" name="Picture 4">
            <a:extLst>
              <a:ext uri="{FF2B5EF4-FFF2-40B4-BE49-F238E27FC236}">
                <a16:creationId xmlns:a16="http://schemas.microsoft.com/office/drawing/2014/main" id="{3C3B2D16-D9E4-4599-9B5E-BDA181E29EC6}"/>
              </a:ext>
            </a:extLst>
          </p:cNvPr>
          <p:cNvPicPr>
            <a:picLocks noChangeAspect="1"/>
          </p:cNvPicPr>
          <p:nvPr/>
        </p:nvPicPr>
        <p:blipFill>
          <a:blip r:embed="rId2"/>
          <a:stretch>
            <a:fillRect/>
          </a:stretch>
        </p:blipFill>
        <p:spPr>
          <a:xfrm>
            <a:off x="914400" y="1276249"/>
            <a:ext cx="6891885" cy="3006302"/>
          </a:xfrm>
          <a:prstGeom prst="rect">
            <a:avLst/>
          </a:prstGeom>
        </p:spPr>
      </p:pic>
    </p:spTree>
    <p:extLst>
      <p:ext uri="{BB962C8B-B14F-4D97-AF65-F5344CB8AC3E}">
        <p14:creationId xmlns:p14="http://schemas.microsoft.com/office/powerpoint/2010/main" val="35350159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B94FD2B-06DE-46DA-916F-4F40EE57B2C5}"/>
              </a:ext>
            </a:extLst>
          </p:cNvPr>
          <p:cNvSpPr>
            <a:spLocks noGrp="1"/>
          </p:cNvSpPr>
          <p:nvPr>
            <p:ph type="body" idx="1"/>
          </p:nvPr>
        </p:nvSpPr>
        <p:spPr>
          <a:xfrm>
            <a:off x="76200" y="971550"/>
            <a:ext cx="8991600" cy="609398"/>
          </a:xfrm>
        </p:spPr>
        <p:txBody>
          <a:bodyPr/>
          <a:lstStyle/>
          <a:p>
            <a:r>
              <a:rPr lang="en-US" dirty="0"/>
              <a:t>Score + Parts + Measures + Notes </a:t>
            </a:r>
          </a:p>
          <a:p>
            <a:endParaRPr lang="en-IN" dirty="0"/>
          </a:p>
        </p:txBody>
      </p:sp>
      <p:pic>
        <p:nvPicPr>
          <p:cNvPr id="5" name="Picture 4">
            <a:extLst>
              <a:ext uri="{FF2B5EF4-FFF2-40B4-BE49-F238E27FC236}">
                <a16:creationId xmlns:a16="http://schemas.microsoft.com/office/drawing/2014/main" id="{9B9790A8-EFA9-4A88-973D-3A7D4624F5A3}"/>
              </a:ext>
            </a:extLst>
          </p:cNvPr>
          <p:cNvPicPr>
            <a:picLocks noChangeAspect="1"/>
          </p:cNvPicPr>
          <p:nvPr/>
        </p:nvPicPr>
        <p:blipFill>
          <a:blip r:embed="rId2"/>
          <a:stretch>
            <a:fillRect/>
          </a:stretch>
        </p:blipFill>
        <p:spPr>
          <a:xfrm>
            <a:off x="914400" y="1276249"/>
            <a:ext cx="6920464" cy="3105444"/>
          </a:xfrm>
          <a:prstGeom prst="rect">
            <a:avLst/>
          </a:prstGeom>
        </p:spPr>
      </p:pic>
    </p:spTree>
    <p:extLst>
      <p:ext uri="{BB962C8B-B14F-4D97-AF65-F5344CB8AC3E}">
        <p14:creationId xmlns:p14="http://schemas.microsoft.com/office/powerpoint/2010/main" val="21940270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1371F-7B2B-4BFC-830D-6E6A92331DCA}"/>
              </a:ext>
            </a:extLst>
          </p:cNvPr>
          <p:cNvSpPr>
            <a:spLocks noGrp="1"/>
          </p:cNvSpPr>
          <p:nvPr>
            <p:ph type="title"/>
          </p:nvPr>
        </p:nvSpPr>
        <p:spPr>
          <a:xfrm>
            <a:off x="1049338" y="57151"/>
            <a:ext cx="7045325" cy="384721"/>
          </a:xfrm>
        </p:spPr>
        <p:txBody>
          <a:bodyPr/>
          <a:lstStyle/>
          <a:p>
            <a:r>
              <a:rPr lang="en-US" b="1" dirty="0">
                <a:solidFill>
                  <a:srgbClr val="C00000"/>
                </a:solidFill>
              </a:rPr>
              <a:t>MODEL ARCHITECTURE </a:t>
            </a:r>
            <a:endParaRPr lang="en-IN" b="1" dirty="0">
              <a:solidFill>
                <a:srgbClr val="C00000"/>
              </a:solidFill>
            </a:endParaRPr>
          </a:p>
        </p:txBody>
      </p:sp>
      <p:sp>
        <p:nvSpPr>
          <p:cNvPr id="3" name="Text Placeholder 2">
            <a:extLst>
              <a:ext uri="{FF2B5EF4-FFF2-40B4-BE49-F238E27FC236}">
                <a16:creationId xmlns:a16="http://schemas.microsoft.com/office/drawing/2014/main" id="{9831BA8F-B8E7-4F79-9E9B-818619ABA0F9}"/>
              </a:ext>
            </a:extLst>
          </p:cNvPr>
          <p:cNvSpPr>
            <a:spLocks noGrp="1"/>
          </p:cNvSpPr>
          <p:nvPr>
            <p:ph type="body" idx="1"/>
          </p:nvPr>
        </p:nvSpPr>
        <p:spPr>
          <a:xfrm>
            <a:off x="76200" y="895350"/>
            <a:ext cx="8991600" cy="4487382"/>
          </a:xfrm>
        </p:spPr>
        <p:txBody>
          <a:bodyPr/>
          <a:lstStyle/>
          <a:p>
            <a:r>
              <a:rPr lang="en-US" b="1" dirty="0"/>
              <a:t>Overview of Melody Generation Model</a:t>
            </a:r>
            <a:r>
              <a:rPr lang="en-US" dirty="0"/>
              <a:t> </a:t>
            </a:r>
          </a:p>
          <a:p>
            <a:r>
              <a:rPr lang="en-US" sz="1050" b="1" dirty="0"/>
              <a:t>1. High-Level Workflow</a:t>
            </a:r>
          </a:p>
          <a:p>
            <a:pPr>
              <a:buFont typeface="Arial" panose="020B0604020202020204" pitchFamily="34" charset="0"/>
              <a:buChar char="•"/>
            </a:pPr>
            <a:r>
              <a:rPr lang="en-US" sz="1050" b="1" dirty="0"/>
              <a:t>Input</a:t>
            </a:r>
            <a:r>
              <a:rPr lang="en-US" sz="1050" dirty="0"/>
              <a:t>: Preprocessed melodies encoded as sequences of musical symbols (notes/rests).</a:t>
            </a:r>
          </a:p>
          <a:p>
            <a:pPr>
              <a:buFont typeface="Arial" panose="020B0604020202020204" pitchFamily="34" charset="0"/>
              <a:buChar char="•"/>
            </a:pPr>
            <a:r>
              <a:rPr lang="en-US" sz="1050" b="1" dirty="0"/>
              <a:t>Model</a:t>
            </a:r>
            <a:r>
              <a:rPr lang="en-US" sz="1050" dirty="0"/>
              <a:t>: LSTM-based neural network.</a:t>
            </a:r>
          </a:p>
          <a:p>
            <a:pPr>
              <a:buFont typeface="Arial" panose="020B0604020202020204" pitchFamily="34" charset="0"/>
              <a:buChar char="•"/>
            </a:pPr>
            <a:r>
              <a:rPr lang="en-US" sz="1050" b="1" dirty="0"/>
              <a:t>Output</a:t>
            </a:r>
            <a:r>
              <a:rPr lang="en-US" sz="1050" dirty="0"/>
              <a:t>: Melody generated as a sequence of musical symbols.</a:t>
            </a:r>
          </a:p>
          <a:p>
            <a:r>
              <a:rPr lang="en-US" sz="1050" b="1" dirty="0"/>
              <a:t>2. Key Components</a:t>
            </a:r>
          </a:p>
          <a:p>
            <a:pPr>
              <a:buFont typeface="Arial" panose="020B0604020202020204" pitchFamily="34" charset="0"/>
              <a:buChar char="•"/>
            </a:pPr>
            <a:r>
              <a:rPr lang="en-US" sz="1050" b="1" dirty="0"/>
              <a:t>Input Layer</a:t>
            </a:r>
            <a:r>
              <a:rPr lang="en-US" sz="1050" dirty="0"/>
              <a:t>:</a:t>
            </a:r>
          </a:p>
          <a:p>
            <a:pPr marL="742950" lvl="1" indent="-285750">
              <a:buFont typeface="Arial" panose="020B0604020202020204" pitchFamily="34" charset="0"/>
              <a:buChar char="•"/>
            </a:pPr>
            <a:r>
              <a:rPr lang="en-US" sz="1050" dirty="0"/>
              <a:t>Accepts sequences of encoded musical symbols (one-hot representation).</a:t>
            </a:r>
          </a:p>
          <a:p>
            <a:pPr>
              <a:buFont typeface="Arial" panose="020B0604020202020204" pitchFamily="34" charset="0"/>
              <a:buChar char="•"/>
            </a:pPr>
            <a:r>
              <a:rPr lang="en-US" sz="1050" b="1" dirty="0"/>
              <a:t>LSTM Layer</a:t>
            </a:r>
            <a:r>
              <a:rPr lang="en-US" sz="1050" dirty="0"/>
              <a:t>:</a:t>
            </a:r>
          </a:p>
          <a:p>
            <a:pPr marL="742950" lvl="1" indent="-285750">
              <a:buFont typeface="Arial" panose="020B0604020202020204" pitchFamily="34" charset="0"/>
              <a:buChar char="•"/>
            </a:pPr>
            <a:r>
              <a:rPr lang="en-US" sz="1050" dirty="0"/>
              <a:t>Captures temporal patterns and dependencies in musical sequences.</a:t>
            </a:r>
          </a:p>
          <a:p>
            <a:pPr marL="742950" lvl="1" indent="-285750">
              <a:buFont typeface="Arial" panose="020B0604020202020204" pitchFamily="34" charset="0"/>
              <a:buChar char="•"/>
            </a:pPr>
            <a:r>
              <a:rPr lang="en-US" sz="1050" dirty="0"/>
              <a:t>Contains </a:t>
            </a:r>
            <a:r>
              <a:rPr lang="en-US" sz="1050" b="1" dirty="0"/>
              <a:t>256 units</a:t>
            </a:r>
            <a:r>
              <a:rPr lang="en-US" sz="1050" dirty="0"/>
              <a:t> to handle long-term dependencies.</a:t>
            </a:r>
          </a:p>
          <a:p>
            <a:pPr>
              <a:buFont typeface="Arial" panose="020B0604020202020204" pitchFamily="34" charset="0"/>
              <a:buChar char="•"/>
            </a:pPr>
            <a:r>
              <a:rPr lang="en-US" sz="1050" b="1" dirty="0"/>
              <a:t>Dropout Layer</a:t>
            </a:r>
            <a:r>
              <a:rPr lang="en-US" sz="1050" dirty="0"/>
              <a:t>:</a:t>
            </a:r>
          </a:p>
          <a:p>
            <a:pPr marL="742950" lvl="1" indent="-285750">
              <a:buFont typeface="Arial" panose="020B0604020202020204" pitchFamily="34" charset="0"/>
              <a:buChar char="•"/>
            </a:pPr>
            <a:r>
              <a:rPr lang="en-US" sz="1050" dirty="0"/>
              <a:t>Adds a dropout rate of </a:t>
            </a:r>
            <a:r>
              <a:rPr lang="en-US" sz="1050" b="1" dirty="0"/>
              <a:t>0.2</a:t>
            </a:r>
            <a:r>
              <a:rPr lang="en-US" sz="1050" dirty="0"/>
              <a:t> to prevent overfitting.</a:t>
            </a:r>
          </a:p>
          <a:p>
            <a:pPr>
              <a:buFont typeface="Arial" panose="020B0604020202020204" pitchFamily="34" charset="0"/>
              <a:buChar char="•"/>
            </a:pPr>
            <a:r>
              <a:rPr lang="en-US" sz="1050" b="1" dirty="0"/>
              <a:t>Dense Output Layer</a:t>
            </a:r>
            <a:r>
              <a:rPr lang="en-US" sz="1050" dirty="0"/>
              <a:t>:</a:t>
            </a:r>
          </a:p>
          <a:p>
            <a:pPr marL="742950" lvl="1" indent="-285750">
              <a:buFont typeface="Arial" panose="020B0604020202020204" pitchFamily="34" charset="0"/>
              <a:buChar char="•"/>
            </a:pPr>
            <a:r>
              <a:rPr lang="en-US" sz="1050" dirty="0"/>
              <a:t>Uses a </a:t>
            </a:r>
            <a:r>
              <a:rPr lang="en-US" sz="1050" dirty="0" err="1"/>
              <a:t>softmax</a:t>
            </a:r>
            <a:r>
              <a:rPr lang="en-US" sz="1050" dirty="0"/>
              <a:t> activation function to predict the next symbol in the melody.</a:t>
            </a:r>
          </a:p>
          <a:p>
            <a:pPr marL="742950" lvl="1" indent="-285750">
              <a:buFont typeface="Arial" panose="020B0604020202020204" pitchFamily="34" charset="0"/>
              <a:buChar char="•"/>
            </a:pPr>
            <a:r>
              <a:rPr lang="en-US" sz="1050" dirty="0"/>
              <a:t>Outputs probabilities for </a:t>
            </a:r>
            <a:r>
              <a:rPr lang="en-US" sz="1050" b="1" dirty="0"/>
              <a:t>38 possible symbols</a:t>
            </a:r>
            <a:r>
              <a:rPr lang="en-US" sz="1050" dirty="0"/>
              <a:t> (vocabulary size).</a:t>
            </a:r>
          </a:p>
          <a:p>
            <a:r>
              <a:rPr lang="en-US" sz="1050" b="1" dirty="0"/>
              <a:t>3. Training Pipeline</a:t>
            </a:r>
          </a:p>
          <a:p>
            <a:pPr>
              <a:buFont typeface="Arial" panose="020B0604020202020204" pitchFamily="34" charset="0"/>
              <a:buChar char="•"/>
            </a:pPr>
            <a:r>
              <a:rPr lang="en-US" sz="1050" dirty="0"/>
              <a:t>Loss Function: </a:t>
            </a:r>
            <a:r>
              <a:rPr lang="en-US" sz="1050" b="1" dirty="0"/>
              <a:t>Sparse Categorical </a:t>
            </a:r>
            <a:r>
              <a:rPr lang="en-US" sz="1050" b="1" dirty="0" err="1"/>
              <a:t>Crossentropy</a:t>
            </a:r>
            <a:endParaRPr lang="en-US" sz="1050" dirty="0"/>
          </a:p>
          <a:p>
            <a:pPr marL="742950" lvl="1" indent="-285750">
              <a:buFont typeface="Arial" panose="020B0604020202020204" pitchFamily="34" charset="0"/>
              <a:buChar char="•"/>
            </a:pPr>
            <a:r>
              <a:rPr lang="en-US" sz="1050" dirty="0"/>
              <a:t>Optimized for multi-class classification of symbols.</a:t>
            </a:r>
          </a:p>
          <a:p>
            <a:pPr>
              <a:buFont typeface="Arial" panose="020B0604020202020204" pitchFamily="34" charset="0"/>
              <a:buChar char="•"/>
            </a:pPr>
            <a:r>
              <a:rPr lang="en-US" sz="1050" dirty="0"/>
              <a:t>Optimizer: </a:t>
            </a:r>
            <a:r>
              <a:rPr lang="en-US" sz="1050" b="1" dirty="0"/>
              <a:t>Adam Optimizer</a:t>
            </a:r>
            <a:r>
              <a:rPr lang="en-US" sz="1050" dirty="0"/>
              <a:t> with a learning rate of </a:t>
            </a:r>
            <a:r>
              <a:rPr lang="en-US" sz="1050" b="1" dirty="0"/>
              <a:t>0.001</a:t>
            </a:r>
            <a:r>
              <a:rPr lang="en-US" sz="1050" dirty="0"/>
              <a:t>.</a:t>
            </a:r>
          </a:p>
          <a:p>
            <a:pPr>
              <a:buFont typeface="Arial" panose="020B0604020202020204" pitchFamily="34" charset="0"/>
              <a:buChar char="•"/>
            </a:pPr>
            <a:r>
              <a:rPr lang="en-US" sz="1050" dirty="0"/>
              <a:t>Data: Sequences generated from music21 Kern dataset with acceptable durations </a:t>
            </a:r>
          </a:p>
          <a:p>
            <a:endParaRPr lang="en-IN" dirty="0"/>
          </a:p>
        </p:txBody>
      </p:sp>
    </p:spTree>
    <p:extLst>
      <p:ext uri="{BB962C8B-B14F-4D97-AF65-F5344CB8AC3E}">
        <p14:creationId xmlns:p14="http://schemas.microsoft.com/office/powerpoint/2010/main" val="18889878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B82B0-51B0-437A-9180-2CF7007DD71F}"/>
              </a:ext>
            </a:extLst>
          </p:cNvPr>
          <p:cNvSpPr>
            <a:spLocks noGrp="1"/>
          </p:cNvSpPr>
          <p:nvPr>
            <p:ph type="title"/>
          </p:nvPr>
        </p:nvSpPr>
        <p:spPr>
          <a:xfrm>
            <a:off x="1049338" y="276225"/>
            <a:ext cx="7045325" cy="384721"/>
          </a:xfrm>
        </p:spPr>
        <p:txBody>
          <a:bodyPr/>
          <a:lstStyle/>
          <a:p>
            <a:r>
              <a:rPr lang="en-US" b="1" dirty="0">
                <a:solidFill>
                  <a:srgbClr val="C00000"/>
                </a:solidFill>
              </a:rPr>
              <a:t>HYPER PARAMETER TUNING </a:t>
            </a:r>
            <a:endParaRPr lang="en-IN" b="1" dirty="0">
              <a:solidFill>
                <a:srgbClr val="C00000"/>
              </a:solidFill>
            </a:endParaRPr>
          </a:p>
        </p:txBody>
      </p:sp>
      <p:sp>
        <p:nvSpPr>
          <p:cNvPr id="3" name="Text Placeholder 2">
            <a:extLst>
              <a:ext uri="{FF2B5EF4-FFF2-40B4-BE49-F238E27FC236}">
                <a16:creationId xmlns:a16="http://schemas.microsoft.com/office/drawing/2014/main" id="{F8B451AB-B19A-4960-AA7C-F70437885359}"/>
              </a:ext>
            </a:extLst>
          </p:cNvPr>
          <p:cNvSpPr>
            <a:spLocks noGrp="1"/>
          </p:cNvSpPr>
          <p:nvPr>
            <p:ph type="body" idx="1"/>
          </p:nvPr>
        </p:nvSpPr>
        <p:spPr>
          <a:xfrm>
            <a:off x="76200" y="971550"/>
            <a:ext cx="8991600" cy="3964162"/>
          </a:xfrm>
        </p:spPr>
        <p:txBody>
          <a:bodyPr/>
          <a:lstStyle/>
          <a:p>
            <a:r>
              <a:rPr lang="en-US" sz="1200" dirty="0"/>
              <a:t>Hyperparameter tuning involves selecting the optimal set of hyperparameters to improve model performance during training. For your melody generation model, several hyperparameters can influence the learning process and the quality of the generated melodies.</a:t>
            </a:r>
          </a:p>
          <a:p>
            <a:r>
              <a:rPr lang="en-US" sz="800" b="1" dirty="0"/>
              <a:t>1. Selected Hyperparameters</a:t>
            </a:r>
          </a:p>
          <a:p>
            <a:r>
              <a:rPr lang="en-US" sz="800" dirty="0"/>
              <a:t>The following hyperparameters are critical for your model:</a:t>
            </a:r>
          </a:p>
          <a:p>
            <a:r>
              <a:rPr lang="en-US" sz="800" b="1" dirty="0"/>
              <a:t>a. Learning Rate</a:t>
            </a:r>
          </a:p>
          <a:p>
            <a:pPr>
              <a:buFont typeface="Arial" panose="020B0604020202020204" pitchFamily="34" charset="0"/>
              <a:buChar char="•"/>
            </a:pPr>
            <a:r>
              <a:rPr lang="en-US" sz="800" b="1" dirty="0"/>
              <a:t>Description</a:t>
            </a:r>
            <a:r>
              <a:rPr lang="en-US" sz="800" dirty="0"/>
              <a:t>: Determines the step size used by the optimizer to update weights during backpropagation.</a:t>
            </a:r>
          </a:p>
          <a:p>
            <a:pPr>
              <a:buFont typeface="Arial" panose="020B0604020202020204" pitchFamily="34" charset="0"/>
              <a:buChar char="•"/>
            </a:pPr>
            <a:r>
              <a:rPr lang="en-US" sz="800" b="1" dirty="0"/>
              <a:t>Chosen Value</a:t>
            </a:r>
            <a:r>
              <a:rPr lang="en-US" sz="800" dirty="0"/>
              <a:t>: </a:t>
            </a:r>
            <a:r>
              <a:rPr lang="en-US" sz="800" b="1" dirty="0"/>
              <a:t>0.001</a:t>
            </a:r>
            <a:endParaRPr lang="en-US" sz="800" dirty="0"/>
          </a:p>
          <a:p>
            <a:pPr>
              <a:buFont typeface="Arial" panose="020B0604020202020204" pitchFamily="34" charset="0"/>
              <a:buChar char="•"/>
            </a:pPr>
            <a:r>
              <a:rPr lang="en-US" sz="800" b="1" dirty="0"/>
              <a:t>Reason for Tuning</a:t>
            </a:r>
            <a:r>
              <a:rPr lang="en-US" sz="800" dirty="0"/>
              <a:t>: A higher learning rate may cause the model to overshoot the optimal solution, while a lower learning rate might result in slow convergence or getting stuck in local minima.</a:t>
            </a:r>
          </a:p>
          <a:p>
            <a:r>
              <a:rPr lang="en-US" sz="800" b="1" dirty="0"/>
              <a:t>b. Number of LSTM Units</a:t>
            </a:r>
          </a:p>
          <a:p>
            <a:pPr>
              <a:buFont typeface="Arial" panose="020B0604020202020204" pitchFamily="34" charset="0"/>
              <a:buChar char="•"/>
            </a:pPr>
            <a:r>
              <a:rPr lang="en-US" sz="800" b="1" dirty="0"/>
              <a:t>Description</a:t>
            </a:r>
            <a:r>
              <a:rPr lang="en-US" sz="800" dirty="0"/>
              <a:t>: Refers to the number of memory cells in the LSTM layer.</a:t>
            </a:r>
          </a:p>
          <a:p>
            <a:pPr>
              <a:buFont typeface="Arial" panose="020B0604020202020204" pitchFamily="34" charset="0"/>
              <a:buChar char="•"/>
            </a:pPr>
            <a:r>
              <a:rPr lang="en-US" sz="800" b="1" dirty="0"/>
              <a:t>Chosen Value</a:t>
            </a:r>
            <a:r>
              <a:rPr lang="en-US" sz="800" dirty="0"/>
              <a:t>: </a:t>
            </a:r>
            <a:r>
              <a:rPr lang="en-US" sz="800" b="1" dirty="0"/>
              <a:t>256</a:t>
            </a:r>
            <a:endParaRPr lang="en-US" sz="800" dirty="0"/>
          </a:p>
          <a:p>
            <a:pPr>
              <a:buFont typeface="Arial" panose="020B0604020202020204" pitchFamily="34" charset="0"/>
              <a:buChar char="•"/>
            </a:pPr>
            <a:r>
              <a:rPr lang="en-US" sz="800" b="1" dirty="0"/>
              <a:t>Reason for Tuning</a:t>
            </a:r>
            <a:r>
              <a:rPr lang="en-US" sz="800" dirty="0"/>
              <a:t>: Increasing or decreasing the number of LSTM units impacts the model’s ability to learn long-term dependencies. Larger units improve capacity but increase computational complexity and the risk of overfitting.</a:t>
            </a:r>
          </a:p>
          <a:p>
            <a:r>
              <a:rPr lang="en-US" sz="800" b="1" dirty="0"/>
              <a:t>c. Dropout Rate</a:t>
            </a:r>
          </a:p>
          <a:p>
            <a:pPr>
              <a:buFont typeface="Arial" panose="020B0604020202020204" pitchFamily="34" charset="0"/>
              <a:buChar char="•"/>
            </a:pPr>
            <a:r>
              <a:rPr lang="en-US" sz="800" b="1" dirty="0"/>
              <a:t>Description</a:t>
            </a:r>
            <a:r>
              <a:rPr lang="en-US" sz="800" dirty="0"/>
              <a:t>: Specifies the fraction of neurons to drop during training for regularization.</a:t>
            </a:r>
          </a:p>
          <a:p>
            <a:pPr>
              <a:buFont typeface="Arial" panose="020B0604020202020204" pitchFamily="34" charset="0"/>
              <a:buChar char="•"/>
            </a:pPr>
            <a:r>
              <a:rPr lang="en-US" sz="800" b="1" dirty="0"/>
              <a:t>Chosen Value</a:t>
            </a:r>
            <a:r>
              <a:rPr lang="en-US" sz="800" dirty="0"/>
              <a:t>: </a:t>
            </a:r>
            <a:r>
              <a:rPr lang="en-US" sz="800" b="1" dirty="0"/>
              <a:t>0.2</a:t>
            </a:r>
            <a:endParaRPr lang="en-US" sz="800" dirty="0"/>
          </a:p>
          <a:p>
            <a:pPr>
              <a:buFont typeface="Arial" panose="020B0604020202020204" pitchFamily="34" charset="0"/>
              <a:buChar char="•"/>
            </a:pPr>
            <a:r>
              <a:rPr lang="en-US" sz="800" b="1" dirty="0"/>
              <a:t>Reason for Tuning</a:t>
            </a:r>
            <a:r>
              <a:rPr lang="en-US" sz="800" dirty="0"/>
              <a:t>: Adjusting the dropout rate helps balance the trade-off between underfitting (low dropout) and overfitting (high dropout).</a:t>
            </a:r>
          </a:p>
          <a:p>
            <a:r>
              <a:rPr lang="en-US" sz="800" b="1" dirty="0"/>
              <a:t>d. Sequence Length</a:t>
            </a:r>
          </a:p>
          <a:p>
            <a:pPr>
              <a:buFont typeface="Arial" panose="020B0604020202020204" pitchFamily="34" charset="0"/>
              <a:buChar char="•"/>
            </a:pPr>
            <a:r>
              <a:rPr lang="en-US" sz="800" b="1" dirty="0"/>
              <a:t>Description</a:t>
            </a:r>
            <a:r>
              <a:rPr lang="en-US" sz="800" dirty="0"/>
              <a:t>: Determines the number of previous notes (steps) used as input to predict the next note.</a:t>
            </a:r>
          </a:p>
          <a:p>
            <a:pPr>
              <a:buFont typeface="Arial" panose="020B0604020202020204" pitchFamily="34" charset="0"/>
              <a:buChar char="•"/>
            </a:pPr>
            <a:r>
              <a:rPr lang="en-US" sz="800" b="1" dirty="0"/>
              <a:t>Chosen Value</a:t>
            </a:r>
            <a:r>
              <a:rPr lang="en-US" sz="800" dirty="0"/>
              <a:t>: </a:t>
            </a:r>
            <a:r>
              <a:rPr lang="en-US" sz="800" b="1" dirty="0"/>
              <a:t>SEQUENCE_LENGTH</a:t>
            </a:r>
            <a:endParaRPr lang="en-US" sz="800" dirty="0"/>
          </a:p>
          <a:p>
            <a:pPr>
              <a:buFont typeface="Arial" panose="020B0604020202020204" pitchFamily="34" charset="0"/>
              <a:buChar char="•"/>
            </a:pPr>
            <a:r>
              <a:rPr lang="en-US" sz="800" b="1" dirty="0"/>
              <a:t>Reason for Tuning</a:t>
            </a:r>
            <a:r>
              <a:rPr lang="en-US" sz="800" dirty="0"/>
              <a:t>: Longer sequences provide more context but may increase computational load and risk overfitting.</a:t>
            </a:r>
          </a:p>
          <a:p>
            <a:r>
              <a:rPr lang="en-US" sz="800" b="1" dirty="0"/>
              <a:t>e. Temperature (used during melody generation)</a:t>
            </a:r>
          </a:p>
          <a:p>
            <a:pPr>
              <a:buFont typeface="Arial" panose="020B0604020202020204" pitchFamily="34" charset="0"/>
              <a:buChar char="•"/>
            </a:pPr>
            <a:r>
              <a:rPr lang="en-US" sz="800" b="1" dirty="0"/>
              <a:t>Description</a:t>
            </a:r>
            <a:r>
              <a:rPr lang="en-US" sz="800" dirty="0"/>
              <a:t>: Controls the randomness of predictions during melody generation by scaling the logits before applying </a:t>
            </a:r>
            <a:r>
              <a:rPr lang="en-US" sz="800" dirty="0" err="1"/>
              <a:t>softmax</a:t>
            </a:r>
            <a:r>
              <a:rPr lang="en-US" sz="800" dirty="0"/>
              <a:t>.</a:t>
            </a:r>
          </a:p>
          <a:p>
            <a:pPr>
              <a:buFont typeface="Arial" panose="020B0604020202020204" pitchFamily="34" charset="0"/>
              <a:buChar char="•"/>
            </a:pPr>
            <a:r>
              <a:rPr lang="en-US" sz="800" b="1" dirty="0"/>
              <a:t>Chosen Value</a:t>
            </a:r>
            <a:r>
              <a:rPr lang="en-US" sz="800" dirty="0"/>
              <a:t>: </a:t>
            </a:r>
            <a:r>
              <a:rPr lang="en-US" sz="800" b="1" dirty="0"/>
              <a:t>0.7</a:t>
            </a:r>
            <a:endParaRPr lang="en-US" sz="800" dirty="0"/>
          </a:p>
          <a:p>
            <a:pPr>
              <a:buFont typeface="Arial" panose="020B0604020202020204" pitchFamily="34" charset="0"/>
              <a:buChar char="•"/>
            </a:pPr>
            <a:r>
              <a:rPr lang="en-US" sz="800" b="1" dirty="0"/>
              <a:t>Reason for Tuning</a:t>
            </a:r>
            <a:r>
              <a:rPr lang="en-US" sz="800" dirty="0"/>
              <a:t>: Lower values make the model more deterministic, while higher values introduce more randomness. Tuning this helps strike a balance between creativity and coherence.</a:t>
            </a:r>
          </a:p>
          <a:p>
            <a:endParaRPr lang="en-IN" sz="1200" dirty="0"/>
          </a:p>
        </p:txBody>
      </p:sp>
    </p:spTree>
    <p:extLst>
      <p:ext uri="{BB962C8B-B14F-4D97-AF65-F5344CB8AC3E}">
        <p14:creationId xmlns:p14="http://schemas.microsoft.com/office/powerpoint/2010/main" val="3078305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62DE6-C68D-4A38-AD04-2A3D59AC5E2A}"/>
              </a:ext>
            </a:extLst>
          </p:cNvPr>
          <p:cNvSpPr>
            <a:spLocks noGrp="1"/>
          </p:cNvSpPr>
          <p:nvPr>
            <p:ph type="title"/>
          </p:nvPr>
        </p:nvSpPr>
        <p:spPr>
          <a:xfrm>
            <a:off x="1049338" y="276225"/>
            <a:ext cx="7045325" cy="384721"/>
          </a:xfrm>
        </p:spPr>
        <p:txBody>
          <a:bodyPr/>
          <a:lstStyle/>
          <a:p>
            <a:r>
              <a:rPr lang="en-US" dirty="0"/>
              <a:t>   </a:t>
            </a:r>
            <a:r>
              <a:rPr lang="en-US" b="1" dirty="0">
                <a:solidFill>
                  <a:srgbClr val="C00000"/>
                </a:solidFill>
              </a:rPr>
              <a:t>IMPLEMENTATION OF THE PROJECT</a:t>
            </a:r>
            <a:endParaRPr lang="en-IN" b="1" dirty="0">
              <a:solidFill>
                <a:srgbClr val="C00000"/>
              </a:solidFill>
            </a:endParaRPr>
          </a:p>
        </p:txBody>
      </p:sp>
      <p:sp>
        <p:nvSpPr>
          <p:cNvPr id="3" name="Text Placeholder 2">
            <a:extLst>
              <a:ext uri="{FF2B5EF4-FFF2-40B4-BE49-F238E27FC236}">
                <a16:creationId xmlns:a16="http://schemas.microsoft.com/office/drawing/2014/main" id="{A04C0A82-CF86-475B-96F6-E26227D15A53}"/>
              </a:ext>
            </a:extLst>
          </p:cNvPr>
          <p:cNvSpPr>
            <a:spLocks noGrp="1"/>
          </p:cNvSpPr>
          <p:nvPr>
            <p:ph type="body" idx="1"/>
          </p:nvPr>
        </p:nvSpPr>
        <p:spPr>
          <a:xfrm>
            <a:off x="228600" y="971550"/>
            <a:ext cx="8458200" cy="3606800"/>
          </a:xfrm>
        </p:spPr>
        <p:txBody>
          <a:bodyPr/>
          <a:lstStyle/>
          <a:p>
            <a:endParaRPr lang="en-IN" dirty="0"/>
          </a:p>
        </p:txBody>
      </p:sp>
      <p:pic>
        <p:nvPicPr>
          <p:cNvPr id="4" name="Screen Recording 2024-11-17 221844">
            <a:hlinkClick r:id="" action="ppaction://media"/>
            <a:extLst>
              <a:ext uri="{FF2B5EF4-FFF2-40B4-BE49-F238E27FC236}">
                <a16:creationId xmlns:a16="http://schemas.microsoft.com/office/drawing/2014/main" id="{C3305078-0AA4-431F-BCA8-FAD047355D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8600" y="971028"/>
            <a:ext cx="8458200" cy="3607322"/>
          </a:xfrm>
          <a:prstGeom prst="rect">
            <a:avLst/>
          </a:prstGeom>
        </p:spPr>
      </p:pic>
    </p:spTree>
    <p:extLst>
      <p:ext uri="{BB962C8B-B14F-4D97-AF65-F5344CB8AC3E}">
        <p14:creationId xmlns:p14="http://schemas.microsoft.com/office/powerpoint/2010/main" val="1882658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59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58637-4AED-4C73-912E-CE5F278FE088}"/>
              </a:ext>
            </a:extLst>
          </p:cNvPr>
          <p:cNvSpPr>
            <a:spLocks noGrp="1"/>
          </p:cNvSpPr>
          <p:nvPr>
            <p:ph type="title"/>
          </p:nvPr>
        </p:nvSpPr>
        <p:spPr>
          <a:xfrm>
            <a:off x="1049338" y="276225"/>
            <a:ext cx="7045325" cy="384721"/>
          </a:xfrm>
        </p:spPr>
        <p:txBody>
          <a:bodyPr/>
          <a:lstStyle/>
          <a:p>
            <a:r>
              <a:rPr lang="en-US" b="1" dirty="0">
                <a:solidFill>
                  <a:srgbClr val="C00000"/>
                </a:solidFill>
              </a:rPr>
              <a:t>REFERENCES</a:t>
            </a:r>
            <a:endParaRPr lang="en-IN" b="1" dirty="0">
              <a:solidFill>
                <a:srgbClr val="C00000"/>
              </a:solidFill>
            </a:endParaRPr>
          </a:p>
        </p:txBody>
      </p:sp>
      <p:sp>
        <p:nvSpPr>
          <p:cNvPr id="4" name="Rectangle 1">
            <a:extLst>
              <a:ext uri="{FF2B5EF4-FFF2-40B4-BE49-F238E27FC236}">
                <a16:creationId xmlns:a16="http://schemas.microsoft.com/office/drawing/2014/main" id="{2133D5ED-C3C7-469A-93CF-CC9B943F3B4C}"/>
              </a:ext>
            </a:extLst>
          </p:cNvPr>
          <p:cNvSpPr>
            <a:spLocks noGrp="1" noChangeArrowheads="1"/>
          </p:cNvSpPr>
          <p:nvPr>
            <p:ph type="body" idx="1"/>
          </p:nvPr>
        </p:nvSpPr>
        <p:spPr bwMode="auto">
          <a:xfrm>
            <a:off x="152400" y="2356619"/>
            <a:ext cx="8763000"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Hochreiter</a:t>
            </a:r>
            <a:r>
              <a:rPr kumimoji="0" lang="en-US" altLang="en-US" sz="1200" b="1" i="0" u="none" strike="noStrike" cap="none" normalizeH="0" baseline="0" dirty="0">
                <a:ln>
                  <a:noFill/>
                </a:ln>
                <a:solidFill>
                  <a:schemeClr val="tx1"/>
                </a:solidFill>
                <a:effectLst/>
                <a:latin typeface="Arial" panose="020B0604020202020204" pitchFamily="34" charset="0"/>
              </a:rPr>
              <a:t>, S. (1991).</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a:ln>
                  <a:noFill/>
                </a:ln>
                <a:solidFill>
                  <a:schemeClr val="tx1"/>
                </a:solidFill>
                <a:effectLst/>
                <a:latin typeface="Arial" panose="020B0604020202020204" pitchFamily="34" charset="0"/>
              </a:rPr>
              <a:t>"</a:t>
            </a:r>
            <a:r>
              <a:rPr kumimoji="0" lang="en-US" altLang="en-US" sz="1200" b="0" i="1" u="none" strike="noStrike" cap="none" normalizeH="0" baseline="0" dirty="0" err="1">
                <a:ln>
                  <a:noFill/>
                </a:ln>
                <a:solidFill>
                  <a:schemeClr val="tx1"/>
                </a:solidFill>
                <a:effectLst/>
                <a:latin typeface="Arial" panose="020B0604020202020204" pitchFamily="34" charset="0"/>
              </a:rPr>
              <a:t>Untersuchungen</a:t>
            </a:r>
            <a:r>
              <a:rPr kumimoji="0" lang="en-US" altLang="en-US" sz="1200" b="0" i="1"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err="1">
                <a:ln>
                  <a:noFill/>
                </a:ln>
                <a:solidFill>
                  <a:schemeClr val="tx1"/>
                </a:solidFill>
                <a:effectLst/>
                <a:latin typeface="Arial" panose="020B0604020202020204" pitchFamily="34" charset="0"/>
              </a:rPr>
              <a:t>zu</a:t>
            </a:r>
            <a:r>
              <a:rPr kumimoji="0" lang="en-US" altLang="en-US" sz="1200" b="0" i="1"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err="1">
                <a:ln>
                  <a:noFill/>
                </a:ln>
                <a:solidFill>
                  <a:schemeClr val="tx1"/>
                </a:solidFill>
                <a:effectLst/>
                <a:latin typeface="Arial" panose="020B0604020202020204" pitchFamily="34" charset="0"/>
              </a:rPr>
              <a:t>dynamischen</a:t>
            </a:r>
            <a:r>
              <a:rPr kumimoji="0" lang="en-US" altLang="en-US" sz="1200" b="0" i="1"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err="1">
                <a:ln>
                  <a:noFill/>
                </a:ln>
                <a:solidFill>
                  <a:schemeClr val="tx1"/>
                </a:solidFill>
                <a:effectLst/>
                <a:latin typeface="Arial" panose="020B0604020202020204" pitchFamily="34" charset="0"/>
              </a:rPr>
              <a:t>neuronalen</a:t>
            </a:r>
            <a:r>
              <a:rPr kumimoji="0" lang="en-US" altLang="en-US" sz="1200" b="0" i="1"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err="1">
                <a:ln>
                  <a:noFill/>
                </a:ln>
                <a:solidFill>
                  <a:schemeClr val="tx1"/>
                </a:solidFill>
                <a:effectLst/>
                <a:latin typeface="Arial" panose="020B0604020202020204" pitchFamily="34" charset="0"/>
              </a:rPr>
              <a:t>Netzen</a:t>
            </a:r>
            <a:r>
              <a:rPr kumimoji="0" lang="en-US" altLang="en-US" sz="1200" b="0" i="1" u="none" strike="noStrike" cap="none" normalizeH="0" baseline="0" dirty="0">
                <a:ln>
                  <a:noFill/>
                </a:ln>
                <a:solidFill>
                  <a:schemeClr val="tx1"/>
                </a:solidFill>
                <a:effectLst/>
                <a:latin typeface="Arial" panose="020B0604020202020204" pitchFamily="34" charset="0"/>
              </a:rPr>
              <a:t>"</a:t>
            </a:r>
            <a:r>
              <a:rPr kumimoji="0" lang="en-US" altLang="en-US" sz="1200" b="0" i="0" u="none" strike="noStrike" cap="none" normalizeH="0" baseline="0" dirty="0">
                <a:ln>
                  <a:noFill/>
                </a:ln>
                <a:solidFill>
                  <a:schemeClr val="tx1"/>
                </a:solidFill>
                <a:effectLst/>
                <a:latin typeface="Arial" panose="020B0604020202020204" pitchFamily="34" charset="0"/>
              </a:rPr>
              <a:t>, Diploma Thesis, Technical University of Munich.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Pascanu</a:t>
            </a:r>
            <a:r>
              <a:rPr kumimoji="0" lang="en-US" altLang="en-US" sz="1200" b="1" i="0" u="none" strike="noStrike" cap="none" normalizeH="0" baseline="0" dirty="0">
                <a:ln>
                  <a:noFill/>
                </a:ln>
                <a:solidFill>
                  <a:schemeClr val="tx1"/>
                </a:solidFill>
                <a:effectLst/>
                <a:latin typeface="Arial" panose="020B0604020202020204" pitchFamily="34" charset="0"/>
              </a:rPr>
              <a:t>, R., </a:t>
            </a:r>
            <a:r>
              <a:rPr kumimoji="0" lang="en-US" altLang="en-US" sz="1200" b="1" i="0" u="none" strike="noStrike" cap="none" normalizeH="0" baseline="0" dirty="0" err="1">
                <a:ln>
                  <a:noFill/>
                </a:ln>
                <a:solidFill>
                  <a:schemeClr val="tx1"/>
                </a:solidFill>
                <a:effectLst/>
                <a:latin typeface="Arial" panose="020B0604020202020204" pitchFamily="34" charset="0"/>
              </a:rPr>
              <a:t>Mikolov</a:t>
            </a:r>
            <a:r>
              <a:rPr kumimoji="0" lang="en-US" altLang="en-US" sz="1200" b="1" i="0" u="none" strike="noStrike" cap="none" normalizeH="0" baseline="0" dirty="0">
                <a:ln>
                  <a:noFill/>
                </a:ln>
                <a:solidFill>
                  <a:schemeClr val="tx1"/>
                </a:solidFill>
                <a:effectLst/>
                <a:latin typeface="Arial" panose="020B0604020202020204" pitchFamily="34" charset="0"/>
              </a:rPr>
              <a:t>, T., &amp; </a:t>
            </a:r>
            <a:r>
              <a:rPr kumimoji="0" lang="en-US" altLang="en-US" sz="1200" b="1" i="0" u="none" strike="noStrike" cap="none" normalizeH="0" baseline="0" dirty="0" err="1">
                <a:ln>
                  <a:noFill/>
                </a:ln>
                <a:solidFill>
                  <a:schemeClr val="tx1"/>
                </a:solidFill>
                <a:effectLst/>
                <a:latin typeface="Arial" panose="020B0604020202020204" pitchFamily="34" charset="0"/>
              </a:rPr>
              <a:t>Bengio</a:t>
            </a:r>
            <a:r>
              <a:rPr kumimoji="0" lang="en-US" altLang="en-US" sz="1200" b="1" i="0" u="none" strike="noStrike" cap="none" normalizeH="0" baseline="0" dirty="0">
                <a:ln>
                  <a:noFill/>
                </a:ln>
                <a:solidFill>
                  <a:schemeClr val="tx1"/>
                </a:solidFill>
                <a:effectLst/>
                <a:latin typeface="Arial" panose="020B0604020202020204" pitchFamily="34" charset="0"/>
              </a:rPr>
              <a:t>, Y. (2013).</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a:ln>
                  <a:noFill/>
                </a:ln>
                <a:solidFill>
                  <a:schemeClr val="tx1"/>
                </a:solidFill>
                <a:effectLst/>
                <a:latin typeface="Arial" panose="020B0604020202020204" pitchFamily="34" charset="0"/>
              </a:rPr>
              <a:t>"Understanding the Difficulty of Training Recurrent Neural Networks"</a:t>
            </a:r>
            <a:r>
              <a:rPr kumimoji="0" lang="en-US" altLang="en-US" sz="1200" b="0" i="0" u="none" strike="noStrike" cap="none" normalizeH="0" baseline="0" dirty="0">
                <a:ln>
                  <a:noFill/>
                </a:ln>
                <a:solidFill>
                  <a:schemeClr val="tx1"/>
                </a:solidFill>
                <a:effectLst/>
                <a:latin typeface="Arial" panose="020B0604020202020204" pitchFamily="34" charset="0"/>
              </a:rPr>
              <a:t>. ICML.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Graves, A., et al. (2013).</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a:ln>
                  <a:noFill/>
                </a:ln>
                <a:solidFill>
                  <a:schemeClr val="tx1"/>
                </a:solidFill>
                <a:effectLst/>
                <a:latin typeface="Arial" panose="020B0604020202020204" pitchFamily="34" charset="0"/>
              </a:rPr>
              <a:t>"Speech recognition with deep recurrent neural networks"</a:t>
            </a:r>
            <a:r>
              <a:rPr kumimoji="0" lang="en-US" altLang="en-US" sz="1200" b="0" i="0" u="none" strike="noStrike" cap="none" normalizeH="0" baseline="0" dirty="0">
                <a:ln>
                  <a:noFill/>
                </a:ln>
                <a:solidFill>
                  <a:schemeClr val="tx1"/>
                </a:solidFill>
                <a:effectLst/>
                <a:latin typeface="Arial" panose="020B0604020202020204" pitchFamily="34" charset="0"/>
              </a:rPr>
              <a:t>, IEEE International Conference on Acoustics, Speech, and Signal Processing.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err="1">
                <a:ln>
                  <a:noFill/>
                </a:ln>
                <a:solidFill>
                  <a:schemeClr val="tx1"/>
                </a:solidFill>
                <a:effectLst/>
                <a:latin typeface="Arial" panose="020B0604020202020204" pitchFamily="34" charset="0"/>
              </a:rPr>
              <a:t>Sutskever</a:t>
            </a:r>
            <a:r>
              <a:rPr kumimoji="0" lang="en-US" altLang="en-US" sz="1200" b="1" i="0" u="none" strike="noStrike" cap="none" normalizeH="0" baseline="0" dirty="0">
                <a:ln>
                  <a:noFill/>
                </a:ln>
                <a:solidFill>
                  <a:schemeClr val="tx1"/>
                </a:solidFill>
                <a:effectLst/>
                <a:latin typeface="Arial" panose="020B0604020202020204" pitchFamily="34" charset="0"/>
              </a:rPr>
              <a:t>, I., et al. (2014).</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a:ln>
                  <a:noFill/>
                </a:ln>
                <a:solidFill>
                  <a:schemeClr val="tx1"/>
                </a:solidFill>
                <a:effectLst/>
                <a:latin typeface="Arial" panose="020B0604020202020204" pitchFamily="34" charset="0"/>
              </a:rPr>
              <a:t>"Sequence to Sequence Learning with Neural Networks"</a:t>
            </a:r>
            <a:r>
              <a:rPr kumimoji="0" lang="en-US" altLang="en-US" sz="1200" b="0" i="0" u="none" strike="noStrike" cap="none" normalizeH="0" baseline="0" dirty="0">
                <a:ln>
                  <a:noFill/>
                </a:ln>
                <a:solidFill>
                  <a:schemeClr val="tx1"/>
                </a:solidFill>
                <a:effectLst/>
                <a:latin typeface="Arial" panose="020B0604020202020204" pitchFamily="34" charset="0"/>
              </a:rPr>
              <a:t>, NIPS.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Vaswani, A., et al. (2017).</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1" u="none" strike="noStrike" cap="none" normalizeH="0" baseline="0" dirty="0">
                <a:ln>
                  <a:noFill/>
                </a:ln>
                <a:solidFill>
                  <a:schemeClr val="tx1"/>
                </a:solidFill>
                <a:effectLst/>
                <a:latin typeface="Arial" panose="020B0604020202020204" pitchFamily="34" charset="0"/>
              </a:rPr>
              <a:t>"Attention is All You Need"</a:t>
            </a:r>
            <a:r>
              <a:rPr kumimoji="0" lang="en-US" altLang="en-US" sz="1200" b="0" i="0" u="none" strike="noStrike" cap="none" normalizeH="0" baseline="0" dirty="0">
                <a:ln>
                  <a:noFill/>
                </a:ln>
                <a:solidFill>
                  <a:schemeClr val="tx1"/>
                </a:solidFill>
                <a:effectLst/>
                <a:latin typeface="Arial" panose="020B0604020202020204" pitchFamily="34" charset="0"/>
              </a:rPr>
              <a:t>, </a:t>
            </a:r>
            <a:r>
              <a:rPr kumimoji="0" lang="en-US" altLang="en-US" sz="1200" b="0" i="0" u="none" strike="noStrike" cap="none" normalizeH="0" baseline="0" dirty="0" err="1">
                <a:ln>
                  <a:noFill/>
                </a:ln>
                <a:solidFill>
                  <a:schemeClr val="tx1"/>
                </a:solidFill>
                <a:effectLst/>
                <a:latin typeface="Arial" panose="020B0604020202020204" pitchFamily="34" charset="0"/>
              </a:rPr>
              <a:t>NeurIPS</a:t>
            </a:r>
            <a:r>
              <a:rPr kumimoji="0" lang="en-US" altLang="en-US" sz="12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487147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9003950-6C1C-429A-947B-6267B676801E}"/>
              </a:ext>
            </a:extLst>
          </p:cNvPr>
          <p:cNvSpPr>
            <a:spLocks noGrp="1"/>
          </p:cNvSpPr>
          <p:nvPr>
            <p:ph type="body" idx="1"/>
          </p:nvPr>
        </p:nvSpPr>
        <p:spPr>
          <a:xfrm>
            <a:off x="76200" y="895350"/>
            <a:ext cx="8991600" cy="627864"/>
          </a:xfrm>
        </p:spPr>
        <p:txBody>
          <a:bodyPr/>
          <a:lstStyle/>
          <a:p>
            <a:r>
              <a:rPr lang="en-US" sz="1200" b="1" dirty="0"/>
              <a:t>Sequence of notes and rests </a:t>
            </a:r>
          </a:p>
          <a:p>
            <a:r>
              <a:rPr lang="en-US" sz="1200" b="1" dirty="0"/>
              <a:t>	</a:t>
            </a:r>
          </a:p>
          <a:p>
            <a:endParaRPr lang="en-IN" sz="1200" b="1" dirty="0"/>
          </a:p>
        </p:txBody>
      </p:sp>
      <p:pic>
        <p:nvPicPr>
          <p:cNvPr id="5" name="Picture 4">
            <a:extLst>
              <a:ext uri="{FF2B5EF4-FFF2-40B4-BE49-F238E27FC236}">
                <a16:creationId xmlns:a16="http://schemas.microsoft.com/office/drawing/2014/main" id="{574DFC87-F77E-4AAA-B332-FAF3098C9428}"/>
              </a:ext>
            </a:extLst>
          </p:cNvPr>
          <p:cNvPicPr>
            <a:picLocks noChangeAspect="1"/>
          </p:cNvPicPr>
          <p:nvPr/>
        </p:nvPicPr>
        <p:blipFill rotWithShape="1">
          <a:blip r:embed="rId2"/>
          <a:srcRect l="5405" t="8580" r="2703" b="12370"/>
          <a:stretch/>
        </p:blipFill>
        <p:spPr>
          <a:xfrm>
            <a:off x="533400" y="1047750"/>
            <a:ext cx="5181600" cy="762000"/>
          </a:xfrm>
          <a:prstGeom prst="rect">
            <a:avLst/>
          </a:prstGeom>
        </p:spPr>
      </p:pic>
      <p:sp>
        <p:nvSpPr>
          <p:cNvPr id="6" name="TextBox 5">
            <a:extLst>
              <a:ext uri="{FF2B5EF4-FFF2-40B4-BE49-F238E27FC236}">
                <a16:creationId xmlns:a16="http://schemas.microsoft.com/office/drawing/2014/main" id="{C5BBD81C-1C44-4069-81B8-ACD8D86CDACD}"/>
              </a:ext>
            </a:extLst>
          </p:cNvPr>
          <p:cNvSpPr txBox="1"/>
          <p:nvPr/>
        </p:nvSpPr>
        <p:spPr>
          <a:xfrm>
            <a:off x="0" y="1809750"/>
            <a:ext cx="9144000" cy="646331"/>
          </a:xfrm>
          <a:prstGeom prst="rect">
            <a:avLst/>
          </a:prstGeom>
          <a:noFill/>
        </p:spPr>
        <p:txBody>
          <a:bodyPr wrap="square" rtlCol="0">
            <a:spAutoFit/>
          </a:bodyPr>
          <a:lstStyle/>
          <a:p>
            <a:r>
              <a:rPr lang="en-US" sz="1200" b="1" dirty="0"/>
              <a:t>The Melody Generator ( Training )</a:t>
            </a:r>
          </a:p>
          <a:p>
            <a:endParaRPr lang="en-US" sz="1200" b="1" dirty="0"/>
          </a:p>
          <a:p>
            <a:endParaRPr lang="en-IN" sz="1200" b="1" dirty="0"/>
          </a:p>
        </p:txBody>
      </p:sp>
      <p:pic>
        <p:nvPicPr>
          <p:cNvPr id="8" name="Picture 7">
            <a:extLst>
              <a:ext uri="{FF2B5EF4-FFF2-40B4-BE49-F238E27FC236}">
                <a16:creationId xmlns:a16="http://schemas.microsoft.com/office/drawing/2014/main" id="{FBC08DB5-3B69-4926-829A-925861709618}"/>
              </a:ext>
            </a:extLst>
          </p:cNvPr>
          <p:cNvPicPr>
            <a:picLocks noChangeAspect="1"/>
          </p:cNvPicPr>
          <p:nvPr/>
        </p:nvPicPr>
        <p:blipFill>
          <a:blip r:embed="rId3"/>
          <a:stretch>
            <a:fillRect/>
          </a:stretch>
        </p:blipFill>
        <p:spPr>
          <a:xfrm>
            <a:off x="762000" y="2190750"/>
            <a:ext cx="5466134" cy="1676400"/>
          </a:xfrm>
          <a:prstGeom prst="rect">
            <a:avLst/>
          </a:prstGeom>
        </p:spPr>
      </p:pic>
    </p:spTree>
    <p:extLst>
      <p:ext uri="{BB962C8B-B14F-4D97-AF65-F5344CB8AC3E}">
        <p14:creationId xmlns:p14="http://schemas.microsoft.com/office/powerpoint/2010/main" val="2667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82B9578-F66A-4438-9BF0-BF18B408B734}"/>
              </a:ext>
            </a:extLst>
          </p:cNvPr>
          <p:cNvSpPr>
            <a:spLocks noGrp="1"/>
          </p:cNvSpPr>
          <p:nvPr>
            <p:ph type="body" idx="1"/>
          </p:nvPr>
        </p:nvSpPr>
        <p:spPr>
          <a:xfrm>
            <a:off x="0" y="895350"/>
            <a:ext cx="9144000" cy="406265"/>
          </a:xfrm>
        </p:spPr>
        <p:txBody>
          <a:bodyPr/>
          <a:lstStyle/>
          <a:p>
            <a:r>
              <a:rPr lang="en-US" sz="1200" b="1" dirty="0"/>
              <a:t>Step – wise Pictorial Representation Of training Of the model</a:t>
            </a:r>
          </a:p>
          <a:p>
            <a:r>
              <a:rPr lang="en-IN" sz="1200" b="1" dirty="0"/>
              <a:t>	</a:t>
            </a:r>
          </a:p>
        </p:txBody>
      </p:sp>
      <p:pic>
        <p:nvPicPr>
          <p:cNvPr id="5" name="Picture 4">
            <a:extLst>
              <a:ext uri="{FF2B5EF4-FFF2-40B4-BE49-F238E27FC236}">
                <a16:creationId xmlns:a16="http://schemas.microsoft.com/office/drawing/2014/main" id="{253F82C4-FA56-47F4-B9DC-A587CD4101DC}"/>
              </a:ext>
            </a:extLst>
          </p:cNvPr>
          <p:cNvPicPr>
            <a:picLocks noChangeAspect="1"/>
          </p:cNvPicPr>
          <p:nvPr/>
        </p:nvPicPr>
        <p:blipFill>
          <a:blip r:embed="rId2"/>
          <a:stretch>
            <a:fillRect/>
          </a:stretch>
        </p:blipFill>
        <p:spPr>
          <a:xfrm>
            <a:off x="3581400" y="1083058"/>
            <a:ext cx="2562519" cy="504387"/>
          </a:xfrm>
          <a:prstGeom prst="rect">
            <a:avLst/>
          </a:prstGeom>
        </p:spPr>
      </p:pic>
      <p:pic>
        <p:nvPicPr>
          <p:cNvPr id="8" name="Picture 7">
            <a:extLst>
              <a:ext uri="{FF2B5EF4-FFF2-40B4-BE49-F238E27FC236}">
                <a16:creationId xmlns:a16="http://schemas.microsoft.com/office/drawing/2014/main" id="{231AEFC3-6670-413D-A74F-565878A758DD}"/>
              </a:ext>
            </a:extLst>
          </p:cNvPr>
          <p:cNvPicPr>
            <a:picLocks noChangeAspect="1"/>
          </p:cNvPicPr>
          <p:nvPr/>
        </p:nvPicPr>
        <p:blipFill>
          <a:blip r:embed="rId3"/>
          <a:stretch>
            <a:fillRect/>
          </a:stretch>
        </p:blipFill>
        <p:spPr>
          <a:xfrm>
            <a:off x="3212074" y="1684646"/>
            <a:ext cx="4015252" cy="608894"/>
          </a:xfrm>
          <a:prstGeom prst="rect">
            <a:avLst/>
          </a:prstGeom>
        </p:spPr>
      </p:pic>
      <p:pic>
        <p:nvPicPr>
          <p:cNvPr id="10" name="Picture 9">
            <a:extLst>
              <a:ext uri="{FF2B5EF4-FFF2-40B4-BE49-F238E27FC236}">
                <a16:creationId xmlns:a16="http://schemas.microsoft.com/office/drawing/2014/main" id="{01059F05-EB29-414D-9C0C-F389ADAB8BAC}"/>
              </a:ext>
            </a:extLst>
          </p:cNvPr>
          <p:cNvPicPr>
            <a:picLocks noChangeAspect="1"/>
          </p:cNvPicPr>
          <p:nvPr/>
        </p:nvPicPr>
        <p:blipFill rotWithShape="1">
          <a:blip r:embed="rId4"/>
          <a:srcRect l="3077" r="3077"/>
          <a:stretch/>
        </p:blipFill>
        <p:spPr>
          <a:xfrm>
            <a:off x="2895600" y="2434056"/>
            <a:ext cx="4648200" cy="831810"/>
          </a:xfrm>
          <a:prstGeom prst="rect">
            <a:avLst/>
          </a:prstGeom>
        </p:spPr>
      </p:pic>
      <p:pic>
        <p:nvPicPr>
          <p:cNvPr id="13" name="Picture 12">
            <a:extLst>
              <a:ext uri="{FF2B5EF4-FFF2-40B4-BE49-F238E27FC236}">
                <a16:creationId xmlns:a16="http://schemas.microsoft.com/office/drawing/2014/main" id="{8E252D44-2270-429B-B84C-AA8279DB827A}"/>
              </a:ext>
            </a:extLst>
          </p:cNvPr>
          <p:cNvPicPr>
            <a:picLocks noChangeAspect="1"/>
          </p:cNvPicPr>
          <p:nvPr/>
        </p:nvPicPr>
        <p:blipFill>
          <a:blip r:embed="rId5"/>
          <a:stretch>
            <a:fillRect/>
          </a:stretch>
        </p:blipFill>
        <p:spPr>
          <a:xfrm>
            <a:off x="2865120" y="3406382"/>
            <a:ext cx="4862872" cy="1210885"/>
          </a:xfrm>
          <a:prstGeom prst="rect">
            <a:avLst/>
          </a:prstGeom>
        </p:spPr>
      </p:pic>
    </p:spTree>
    <p:extLst>
      <p:ext uri="{BB962C8B-B14F-4D97-AF65-F5344CB8AC3E}">
        <p14:creationId xmlns:p14="http://schemas.microsoft.com/office/powerpoint/2010/main" val="2322502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8832C-D864-4411-9D6F-4311E725E998}"/>
              </a:ext>
            </a:extLst>
          </p:cNvPr>
          <p:cNvSpPr>
            <a:spLocks noGrp="1"/>
          </p:cNvSpPr>
          <p:nvPr>
            <p:ph type="title"/>
          </p:nvPr>
        </p:nvSpPr>
        <p:spPr>
          <a:xfrm>
            <a:off x="1828800" y="57150"/>
            <a:ext cx="7010400" cy="384721"/>
          </a:xfrm>
        </p:spPr>
        <p:txBody>
          <a:bodyPr/>
          <a:lstStyle/>
          <a:p>
            <a:r>
              <a:rPr lang="en-US" dirty="0">
                <a:solidFill>
                  <a:srgbClr val="FF0000"/>
                </a:solidFill>
              </a:rPr>
              <a:t>Music Theory Concepts For Melody Generation </a:t>
            </a:r>
            <a:endParaRPr lang="en-IN" dirty="0">
              <a:solidFill>
                <a:srgbClr val="FF0000"/>
              </a:solidFill>
            </a:endParaRPr>
          </a:p>
        </p:txBody>
      </p:sp>
      <p:sp>
        <p:nvSpPr>
          <p:cNvPr id="3" name="Text Placeholder 2">
            <a:extLst>
              <a:ext uri="{FF2B5EF4-FFF2-40B4-BE49-F238E27FC236}">
                <a16:creationId xmlns:a16="http://schemas.microsoft.com/office/drawing/2014/main" id="{A524D007-D201-4190-8B8D-EF075BA4E982}"/>
              </a:ext>
            </a:extLst>
          </p:cNvPr>
          <p:cNvSpPr>
            <a:spLocks noGrp="1"/>
          </p:cNvSpPr>
          <p:nvPr>
            <p:ph type="body" idx="1"/>
          </p:nvPr>
        </p:nvSpPr>
        <p:spPr>
          <a:xfrm>
            <a:off x="457200" y="895350"/>
            <a:ext cx="8229600" cy="849463"/>
          </a:xfrm>
        </p:spPr>
        <p:txBody>
          <a:bodyPr/>
          <a:lstStyle/>
          <a:p>
            <a:pPr marL="171450" indent="-171450">
              <a:buFont typeface="Arial" panose="020B0604020202020204" pitchFamily="34" charset="0"/>
              <a:buChar char="•"/>
            </a:pPr>
            <a:r>
              <a:rPr lang="en-US" sz="1200" dirty="0"/>
              <a:t>Sequence Of  notes and  rests</a:t>
            </a:r>
          </a:p>
          <a:p>
            <a:pPr marL="628650" lvl="1" indent="-171450">
              <a:buFont typeface="Arial" panose="020B0604020202020204" pitchFamily="34" charset="0"/>
              <a:buChar char="•"/>
            </a:pPr>
            <a:r>
              <a:rPr lang="en-US" sz="1200" dirty="0"/>
              <a:t>Indicates how high / low a note is </a:t>
            </a:r>
          </a:p>
          <a:p>
            <a:pPr lvl="1"/>
            <a:r>
              <a:rPr lang="en-US" sz="1200" dirty="0"/>
              <a:t> </a:t>
            </a:r>
          </a:p>
          <a:p>
            <a:pPr lvl="1"/>
            <a:endParaRPr lang="en-IN" sz="1200" dirty="0"/>
          </a:p>
        </p:txBody>
      </p:sp>
      <p:pic>
        <p:nvPicPr>
          <p:cNvPr id="5" name="Picture 4">
            <a:extLst>
              <a:ext uri="{FF2B5EF4-FFF2-40B4-BE49-F238E27FC236}">
                <a16:creationId xmlns:a16="http://schemas.microsoft.com/office/drawing/2014/main" id="{1E9C94D9-7674-4352-82FF-363F0E66F6B7}"/>
              </a:ext>
            </a:extLst>
          </p:cNvPr>
          <p:cNvPicPr>
            <a:picLocks noChangeAspect="1"/>
          </p:cNvPicPr>
          <p:nvPr/>
        </p:nvPicPr>
        <p:blipFill rotWithShape="1">
          <a:blip r:embed="rId3"/>
          <a:srcRect l="4015" t="15353" r="5659"/>
          <a:stretch/>
        </p:blipFill>
        <p:spPr>
          <a:xfrm>
            <a:off x="1371600" y="1301418"/>
            <a:ext cx="3429001" cy="849463"/>
          </a:xfrm>
          <a:prstGeom prst="rect">
            <a:avLst/>
          </a:prstGeom>
        </p:spPr>
      </p:pic>
      <p:sp>
        <p:nvSpPr>
          <p:cNvPr id="6" name="TextBox 5">
            <a:extLst>
              <a:ext uri="{FF2B5EF4-FFF2-40B4-BE49-F238E27FC236}">
                <a16:creationId xmlns:a16="http://schemas.microsoft.com/office/drawing/2014/main" id="{9ECBC23B-81C2-4DF9-8014-18C046E8C5C9}"/>
              </a:ext>
            </a:extLst>
          </p:cNvPr>
          <p:cNvSpPr txBox="1"/>
          <p:nvPr/>
        </p:nvSpPr>
        <p:spPr>
          <a:xfrm>
            <a:off x="228600" y="2150882"/>
            <a:ext cx="8686800" cy="646331"/>
          </a:xfrm>
          <a:prstGeom prst="rect">
            <a:avLst/>
          </a:prstGeom>
          <a:noFill/>
        </p:spPr>
        <p:txBody>
          <a:bodyPr wrap="square" rtlCol="0">
            <a:spAutoFit/>
          </a:bodyPr>
          <a:lstStyle/>
          <a:p>
            <a:pPr marL="171450" indent="-171450">
              <a:buFont typeface="Arial" panose="020B0604020202020204" pitchFamily="34" charset="0"/>
              <a:buChar char="•"/>
            </a:pPr>
            <a:r>
              <a:rPr lang="en-US" sz="1200" dirty="0"/>
              <a:t>Scientific Pitch Notation </a:t>
            </a:r>
          </a:p>
          <a:p>
            <a:r>
              <a:rPr lang="en-US" sz="1200" dirty="0"/>
              <a:t>	Indicates how high /  low  a  note is </a:t>
            </a:r>
          </a:p>
          <a:p>
            <a:endParaRPr lang="en-IN" sz="1200" dirty="0"/>
          </a:p>
        </p:txBody>
      </p:sp>
      <p:pic>
        <p:nvPicPr>
          <p:cNvPr id="8" name="Picture 7">
            <a:extLst>
              <a:ext uri="{FF2B5EF4-FFF2-40B4-BE49-F238E27FC236}">
                <a16:creationId xmlns:a16="http://schemas.microsoft.com/office/drawing/2014/main" id="{EC908826-A7F2-4FD2-AC51-A33919DB4B43}"/>
              </a:ext>
            </a:extLst>
          </p:cNvPr>
          <p:cNvPicPr>
            <a:picLocks noChangeAspect="1"/>
          </p:cNvPicPr>
          <p:nvPr/>
        </p:nvPicPr>
        <p:blipFill rotWithShape="1">
          <a:blip r:embed="rId4"/>
          <a:srcRect l="19896" t="11814" r="12730" b="15834"/>
          <a:stretch/>
        </p:blipFill>
        <p:spPr>
          <a:xfrm>
            <a:off x="5334000" y="1885950"/>
            <a:ext cx="3581400" cy="2743199"/>
          </a:xfrm>
          <a:prstGeom prst="rect">
            <a:avLst/>
          </a:prstGeom>
        </p:spPr>
      </p:pic>
      <p:pic>
        <p:nvPicPr>
          <p:cNvPr id="10" name="Picture 9">
            <a:extLst>
              <a:ext uri="{FF2B5EF4-FFF2-40B4-BE49-F238E27FC236}">
                <a16:creationId xmlns:a16="http://schemas.microsoft.com/office/drawing/2014/main" id="{7EC661E4-333D-4FBC-AC95-20A54666F8B7}"/>
              </a:ext>
            </a:extLst>
          </p:cNvPr>
          <p:cNvPicPr>
            <a:picLocks noChangeAspect="1"/>
          </p:cNvPicPr>
          <p:nvPr/>
        </p:nvPicPr>
        <p:blipFill rotWithShape="1">
          <a:blip r:embed="rId5"/>
          <a:srcRect l="4684" t="11546" r="1523" b="19087"/>
          <a:stretch/>
        </p:blipFill>
        <p:spPr>
          <a:xfrm>
            <a:off x="628052" y="2587699"/>
            <a:ext cx="4152900" cy="837635"/>
          </a:xfrm>
          <a:prstGeom prst="rect">
            <a:avLst/>
          </a:prstGeom>
        </p:spPr>
      </p:pic>
    </p:spTree>
    <p:extLst>
      <p:ext uri="{BB962C8B-B14F-4D97-AF65-F5344CB8AC3E}">
        <p14:creationId xmlns:p14="http://schemas.microsoft.com/office/powerpoint/2010/main" val="2300618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3EAFE-0BDD-40F8-88C5-7588866384CB}"/>
              </a:ext>
            </a:extLst>
          </p:cNvPr>
          <p:cNvSpPr>
            <a:spLocks noGrp="1"/>
          </p:cNvSpPr>
          <p:nvPr>
            <p:ph type="title"/>
          </p:nvPr>
        </p:nvSpPr>
        <p:spPr>
          <a:xfrm>
            <a:off x="1049338" y="276225"/>
            <a:ext cx="7045325" cy="288925"/>
          </a:xfrm>
        </p:spPr>
        <p:txBody>
          <a:bodyPr/>
          <a:lstStyle/>
          <a:p>
            <a:endParaRPr lang="en-IN" dirty="0"/>
          </a:p>
        </p:txBody>
      </p:sp>
      <p:sp>
        <p:nvSpPr>
          <p:cNvPr id="3" name="Text Placeholder 2">
            <a:extLst>
              <a:ext uri="{FF2B5EF4-FFF2-40B4-BE49-F238E27FC236}">
                <a16:creationId xmlns:a16="http://schemas.microsoft.com/office/drawing/2014/main" id="{2CA4C046-567B-4E1E-BDF0-DEF5033F0765}"/>
              </a:ext>
            </a:extLst>
          </p:cNvPr>
          <p:cNvSpPr>
            <a:spLocks noGrp="1"/>
          </p:cNvSpPr>
          <p:nvPr>
            <p:ph type="body" idx="1"/>
          </p:nvPr>
        </p:nvSpPr>
        <p:spPr>
          <a:xfrm>
            <a:off x="76200" y="895350"/>
            <a:ext cx="9067800" cy="1181862"/>
          </a:xfrm>
        </p:spPr>
        <p:txBody>
          <a:bodyPr/>
          <a:lstStyle/>
          <a:p>
            <a:r>
              <a:rPr lang="en-US" sz="1200" dirty="0"/>
              <a:t>Melody – has its own notes </a:t>
            </a:r>
          </a:p>
          <a:p>
            <a:endParaRPr lang="en-US" dirty="0"/>
          </a:p>
          <a:p>
            <a:r>
              <a:rPr lang="en-US" dirty="0"/>
              <a:t> </a:t>
            </a:r>
          </a:p>
          <a:p>
            <a:endParaRPr lang="en-IN" dirty="0"/>
          </a:p>
        </p:txBody>
      </p:sp>
      <p:pic>
        <p:nvPicPr>
          <p:cNvPr id="5" name="Picture 4">
            <a:extLst>
              <a:ext uri="{FF2B5EF4-FFF2-40B4-BE49-F238E27FC236}">
                <a16:creationId xmlns:a16="http://schemas.microsoft.com/office/drawing/2014/main" id="{A90D3510-BDF9-43CB-82B2-0B1D3763BD73}"/>
              </a:ext>
            </a:extLst>
          </p:cNvPr>
          <p:cNvPicPr>
            <a:picLocks noChangeAspect="1"/>
          </p:cNvPicPr>
          <p:nvPr/>
        </p:nvPicPr>
        <p:blipFill rotWithShape="1">
          <a:blip r:embed="rId2"/>
          <a:srcRect l="8230" t="28348" r="5098" b="8980"/>
          <a:stretch/>
        </p:blipFill>
        <p:spPr>
          <a:xfrm>
            <a:off x="533400" y="1047750"/>
            <a:ext cx="5266285" cy="533400"/>
          </a:xfrm>
          <a:prstGeom prst="rect">
            <a:avLst/>
          </a:prstGeom>
        </p:spPr>
      </p:pic>
      <p:sp>
        <p:nvSpPr>
          <p:cNvPr id="7" name="TextBox 6">
            <a:extLst>
              <a:ext uri="{FF2B5EF4-FFF2-40B4-BE49-F238E27FC236}">
                <a16:creationId xmlns:a16="http://schemas.microsoft.com/office/drawing/2014/main" id="{27B19867-03CA-4EA1-A25C-CA933E71B872}"/>
              </a:ext>
            </a:extLst>
          </p:cNvPr>
          <p:cNvSpPr txBox="1"/>
          <p:nvPr/>
        </p:nvSpPr>
        <p:spPr>
          <a:xfrm>
            <a:off x="0" y="1733550"/>
            <a:ext cx="9067800" cy="1107996"/>
          </a:xfrm>
          <a:prstGeom prst="rect">
            <a:avLst/>
          </a:prstGeom>
          <a:noFill/>
        </p:spPr>
        <p:txBody>
          <a:bodyPr wrap="square" rtlCol="0">
            <a:spAutoFit/>
          </a:bodyPr>
          <a:lstStyle/>
          <a:p>
            <a:r>
              <a:rPr lang="en-US" sz="1200" dirty="0"/>
              <a:t>MIDI note notation </a:t>
            </a:r>
          </a:p>
          <a:p>
            <a:pPr marL="171450" indent="-171450">
              <a:buFont typeface="Arial" panose="020B0604020202020204" pitchFamily="34" charset="0"/>
              <a:buChar char="•"/>
            </a:pPr>
            <a:r>
              <a:rPr lang="en-IN" sz="1200" dirty="0"/>
              <a:t>MIDI is a protocol to edit and record music </a:t>
            </a:r>
          </a:p>
          <a:p>
            <a:pPr marL="171450" indent="-171450">
              <a:buFont typeface="Arial" panose="020B0604020202020204" pitchFamily="34" charset="0"/>
              <a:buChar char="•"/>
            </a:pPr>
            <a:r>
              <a:rPr lang="en-IN" sz="1200" dirty="0"/>
              <a:t>Map note names to numbers </a:t>
            </a:r>
          </a:p>
          <a:p>
            <a:pPr marL="171450" indent="-171450">
              <a:buFont typeface="Arial" panose="020B0604020202020204" pitchFamily="34" charset="0"/>
              <a:buChar char="•"/>
            </a:pPr>
            <a:r>
              <a:rPr lang="en-IN" sz="1200" dirty="0"/>
              <a:t>C4 =  60 </a:t>
            </a:r>
          </a:p>
          <a:p>
            <a:endParaRPr lang="en-IN" dirty="0"/>
          </a:p>
        </p:txBody>
      </p:sp>
      <p:pic>
        <p:nvPicPr>
          <p:cNvPr id="9" name="Picture 8">
            <a:extLst>
              <a:ext uri="{FF2B5EF4-FFF2-40B4-BE49-F238E27FC236}">
                <a16:creationId xmlns:a16="http://schemas.microsoft.com/office/drawing/2014/main" id="{CE43B450-375E-413D-801F-FA614B0297D9}"/>
              </a:ext>
            </a:extLst>
          </p:cNvPr>
          <p:cNvPicPr>
            <a:picLocks noChangeAspect="1"/>
          </p:cNvPicPr>
          <p:nvPr/>
        </p:nvPicPr>
        <p:blipFill rotWithShape="1">
          <a:blip r:embed="rId3"/>
          <a:srcRect l="3002" t="15555" r="2080" b="11727"/>
          <a:stretch/>
        </p:blipFill>
        <p:spPr>
          <a:xfrm>
            <a:off x="867568" y="2371647"/>
            <a:ext cx="7408863" cy="1308100"/>
          </a:xfrm>
          <a:prstGeom prst="rect">
            <a:avLst/>
          </a:prstGeom>
        </p:spPr>
      </p:pic>
      <p:pic>
        <p:nvPicPr>
          <p:cNvPr id="11" name="Picture 10">
            <a:extLst>
              <a:ext uri="{FF2B5EF4-FFF2-40B4-BE49-F238E27FC236}">
                <a16:creationId xmlns:a16="http://schemas.microsoft.com/office/drawing/2014/main" id="{A6DD16C5-0F3A-4150-AECC-3E1B3644C5D7}"/>
              </a:ext>
            </a:extLst>
          </p:cNvPr>
          <p:cNvPicPr>
            <a:picLocks noChangeAspect="1"/>
          </p:cNvPicPr>
          <p:nvPr/>
        </p:nvPicPr>
        <p:blipFill rotWithShape="1">
          <a:blip r:embed="rId4"/>
          <a:srcRect l="1027" t="3454" r="2193" b="4145"/>
          <a:stretch/>
        </p:blipFill>
        <p:spPr>
          <a:xfrm>
            <a:off x="1524000" y="3706416"/>
            <a:ext cx="6019800" cy="1315364"/>
          </a:xfrm>
          <a:prstGeom prst="rect">
            <a:avLst/>
          </a:prstGeom>
        </p:spPr>
      </p:pic>
    </p:spTree>
    <p:extLst>
      <p:ext uri="{BB962C8B-B14F-4D97-AF65-F5344CB8AC3E}">
        <p14:creationId xmlns:p14="http://schemas.microsoft.com/office/powerpoint/2010/main" val="1351901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AB54B-C935-46E8-99C1-B3B4FE83DE45}"/>
              </a:ext>
            </a:extLst>
          </p:cNvPr>
          <p:cNvSpPr>
            <a:spLocks noGrp="1"/>
          </p:cNvSpPr>
          <p:nvPr>
            <p:ph type="title"/>
          </p:nvPr>
        </p:nvSpPr>
        <p:spPr>
          <a:xfrm>
            <a:off x="1049338" y="276225"/>
            <a:ext cx="7045325" cy="288925"/>
          </a:xfrm>
        </p:spPr>
        <p:txBody>
          <a:bodyPr/>
          <a:lstStyle/>
          <a:p>
            <a:endParaRPr lang="en-IN" dirty="0"/>
          </a:p>
        </p:txBody>
      </p:sp>
      <p:sp>
        <p:nvSpPr>
          <p:cNvPr id="3" name="Text Placeholder 2">
            <a:extLst>
              <a:ext uri="{FF2B5EF4-FFF2-40B4-BE49-F238E27FC236}">
                <a16:creationId xmlns:a16="http://schemas.microsoft.com/office/drawing/2014/main" id="{E727376F-3E8E-4110-BCED-010F1B24A942}"/>
              </a:ext>
            </a:extLst>
          </p:cNvPr>
          <p:cNvSpPr>
            <a:spLocks noGrp="1"/>
          </p:cNvSpPr>
          <p:nvPr>
            <p:ph type="body" idx="1"/>
          </p:nvPr>
        </p:nvSpPr>
        <p:spPr>
          <a:xfrm>
            <a:off x="0" y="895350"/>
            <a:ext cx="9144000" cy="406265"/>
          </a:xfrm>
        </p:spPr>
        <p:txBody>
          <a:bodyPr/>
          <a:lstStyle/>
          <a:p>
            <a:r>
              <a:rPr lang="en-US" sz="1200" dirty="0"/>
              <a:t>Note Values </a:t>
            </a:r>
          </a:p>
          <a:p>
            <a:endParaRPr lang="en-IN" sz="1200" dirty="0"/>
          </a:p>
        </p:txBody>
      </p:sp>
      <p:pic>
        <p:nvPicPr>
          <p:cNvPr id="5" name="Picture 4">
            <a:extLst>
              <a:ext uri="{FF2B5EF4-FFF2-40B4-BE49-F238E27FC236}">
                <a16:creationId xmlns:a16="http://schemas.microsoft.com/office/drawing/2014/main" id="{786ED4A4-E36E-4C4C-8F60-CADE7243B394}"/>
              </a:ext>
            </a:extLst>
          </p:cNvPr>
          <p:cNvPicPr>
            <a:picLocks noChangeAspect="1"/>
          </p:cNvPicPr>
          <p:nvPr/>
        </p:nvPicPr>
        <p:blipFill rotWithShape="1">
          <a:blip r:embed="rId2"/>
          <a:srcRect l="6763" t="3238"/>
          <a:stretch/>
        </p:blipFill>
        <p:spPr>
          <a:xfrm>
            <a:off x="1049338" y="895350"/>
            <a:ext cx="3652886" cy="1676400"/>
          </a:xfrm>
          <a:prstGeom prst="rect">
            <a:avLst/>
          </a:prstGeom>
        </p:spPr>
      </p:pic>
      <p:sp>
        <p:nvSpPr>
          <p:cNvPr id="6" name="TextBox 5">
            <a:extLst>
              <a:ext uri="{FF2B5EF4-FFF2-40B4-BE49-F238E27FC236}">
                <a16:creationId xmlns:a16="http://schemas.microsoft.com/office/drawing/2014/main" id="{34F5527F-2CF5-485F-A9C6-4BEAC0E8791E}"/>
              </a:ext>
            </a:extLst>
          </p:cNvPr>
          <p:cNvSpPr txBox="1"/>
          <p:nvPr/>
        </p:nvSpPr>
        <p:spPr>
          <a:xfrm>
            <a:off x="0" y="2571750"/>
            <a:ext cx="9067800" cy="461665"/>
          </a:xfrm>
          <a:prstGeom prst="rect">
            <a:avLst/>
          </a:prstGeom>
          <a:noFill/>
        </p:spPr>
        <p:txBody>
          <a:bodyPr wrap="square" rtlCol="0">
            <a:spAutoFit/>
          </a:bodyPr>
          <a:lstStyle/>
          <a:p>
            <a:r>
              <a:rPr lang="en-US" sz="1200" dirty="0"/>
              <a:t>Melody </a:t>
            </a:r>
          </a:p>
          <a:p>
            <a:endParaRPr lang="en-IN" sz="1200" dirty="0"/>
          </a:p>
        </p:txBody>
      </p:sp>
      <p:pic>
        <p:nvPicPr>
          <p:cNvPr id="8" name="Picture 7">
            <a:extLst>
              <a:ext uri="{FF2B5EF4-FFF2-40B4-BE49-F238E27FC236}">
                <a16:creationId xmlns:a16="http://schemas.microsoft.com/office/drawing/2014/main" id="{981666F5-390D-4C50-877A-F5375572A175}"/>
              </a:ext>
            </a:extLst>
          </p:cNvPr>
          <p:cNvPicPr>
            <a:picLocks noChangeAspect="1"/>
          </p:cNvPicPr>
          <p:nvPr/>
        </p:nvPicPr>
        <p:blipFill rotWithShape="1">
          <a:blip r:embed="rId3"/>
          <a:srcRect l="4201" t="6535"/>
          <a:stretch/>
        </p:blipFill>
        <p:spPr>
          <a:xfrm>
            <a:off x="457200" y="2901950"/>
            <a:ext cx="6853736" cy="1200551"/>
          </a:xfrm>
          <a:prstGeom prst="rect">
            <a:avLst/>
          </a:prstGeom>
        </p:spPr>
      </p:pic>
    </p:spTree>
    <p:extLst>
      <p:ext uri="{BB962C8B-B14F-4D97-AF65-F5344CB8AC3E}">
        <p14:creationId xmlns:p14="http://schemas.microsoft.com/office/powerpoint/2010/main" val="2170840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F7BF795-E4C3-4623-8152-E178A1FB712C}"/>
              </a:ext>
            </a:extLst>
          </p:cNvPr>
          <p:cNvSpPr>
            <a:spLocks noGrp="1"/>
          </p:cNvSpPr>
          <p:nvPr>
            <p:ph type="body" idx="1"/>
          </p:nvPr>
        </p:nvSpPr>
        <p:spPr>
          <a:xfrm>
            <a:off x="0" y="895350"/>
            <a:ext cx="9144000" cy="437043"/>
          </a:xfrm>
        </p:spPr>
        <p:txBody>
          <a:bodyPr/>
          <a:lstStyle/>
          <a:p>
            <a:r>
              <a:rPr lang="en-US" sz="1200" dirty="0"/>
              <a:t>     </a:t>
            </a:r>
            <a:r>
              <a:rPr lang="en-US" sz="1400" dirty="0"/>
              <a:t>Time Signature </a:t>
            </a:r>
          </a:p>
          <a:p>
            <a:endParaRPr lang="en-IN" sz="1200" dirty="0"/>
          </a:p>
        </p:txBody>
      </p:sp>
      <p:pic>
        <p:nvPicPr>
          <p:cNvPr id="5" name="Picture 4">
            <a:extLst>
              <a:ext uri="{FF2B5EF4-FFF2-40B4-BE49-F238E27FC236}">
                <a16:creationId xmlns:a16="http://schemas.microsoft.com/office/drawing/2014/main" id="{160B3C1E-1C86-4258-90B8-F709ADEC438F}"/>
              </a:ext>
            </a:extLst>
          </p:cNvPr>
          <p:cNvPicPr>
            <a:picLocks noChangeAspect="1"/>
          </p:cNvPicPr>
          <p:nvPr/>
        </p:nvPicPr>
        <p:blipFill>
          <a:blip r:embed="rId2"/>
          <a:stretch>
            <a:fillRect/>
          </a:stretch>
        </p:blipFill>
        <p:spPr>
          <a:xfrm>
            <a:off x="304800" y="1098483"/>
            <a:ext cx="5215410" cy="863668"/>
          </a:xfrm>
          <a:prstGeom prst="rect">
            <a:avLst/>
          </a:prstGeom>
        </p:spPr>
      </p:pic>
      <p:pic>
        <p:nvPicPr>
          <p:cNvPr id="7" name="Picture 6">
            <a:extLst>
              <a:ext uri="{FF2B5EF4-FFF2-40B4-BE49-F238E27FC236}">
                <a16:creationId xmlns:a16="http://schemas.microsoft.com/office/drawing/2014/main" id="{E5BB591F-8A3F-4481-B15F-69F4568D6031}"/>
              </a:ext>
            </a:extLst>
          </p:cNvPr>
          <p:cNvPicPr>
            <a:picLocks noChangeAspect="1"/>
          </p:cNvPicPr>
          <p:nvPr/>
        </p:nvPicPr>
        <p:blipFill rotWithShape="1">
          <a:blip r:embed="rId3"/>
          <a:srcRect l="6400" t="9998"/>
          <a:stretch/>
        </p:blipFill>
        <p:spPr>
          <a:xfrm>
            <a:off x="533400" y="2165284"/>
            <a:ext cx="4253229" cy="2400688"/>
          </a:xfrm>
          <a:prstGeom prst="rect">
            <a:avLst/>
          </a:prstGeom>
        </p:spPr>
      </p:pic>
    </p:spTree>
    <p:extLst>
      <p:ext uri="{BB962C8B-B14F-4D97-AF65-F5344CB8AC3E}">
        <p14:creationId xmlns:p14="http://schemas.microsoft.com/office/powerpoint/2010/main" val="3818433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5" descr="Evaluation Clipart Course Outline - Evaluation Icon , Free ..."/>
          <p:cNvSpPr/>
          <p:nvPr/>
        </p:nvSpPr>
        <p:spPr>
          <a:xfrm>
            <a:off x="98418" y="-121279"/>
            <a:ext cx="138604" cy="138604"/>
          </a:xfrm>
          <a:prstGeom prst="rect">
            <a:avLst/>
          </a:prstGeom>
          <a:noFill/>
          <a:ln>
            <a:noFill/>
          </a:ln>
        </p:spPr>
        <p:txBody>
          <a:bodyPr spcFirstLastPara="1" wrap="square" lIns="41574" tIns="20781" rIns="41574" bIns="20781" anchor="t" anchorCtr="0">
            <a:noAutofit/>
          </a:bodyPr>
          <a:lstStyle/>
          <a:p>
            <a:pPr>
              <a:spcBef>
                <a:spcPts val="0"/>
              </a:spcBef>
              <a:spcAft>
                <a:spcPts val="0"/>
              </a:spcAft>
            </a:pPr>
            <a:endParaRPr sz="1591">
              <a:solidFill>
                <a:schemeClr val="dk1"/>
              </a:solidFill>
              <a:latin typeface="Arial"/>
              <a:ea typeface="Arial"/>
              <a:cs typeface="Arial"/>
              <a:sym typeface="Arial"/>
            </a:endParaRPr>
          </a:p>
        </p:txBody>
      </p:sp>
      <p:sp>
        <p:nvSpPr>
          <p:cNvPr id="114" name="Google Shape;114;p15"/>
          <p:cNvSpPr txBox="1"/>
          <p:nvPr/>
        </p:nvSpPr>
        <p:spPr>
          <a:xfrm>
            <a:off x="457561" y="0"/>
            <a:ext cx="8228878" cy="594120"/>
          </a:xfrm>
          <a:prstGeom prst="rect">
            <a:avLst/>
          </a:prstGeom>
          <a:noFill/>
          <a:ln>
            <a:noFill/>
          </a:ln>
        </p:spPr>
        <p:txBody>
          <a:bodyPr spcFirstLastPara="1" wrap="square" lIns="91402" tIns="45701" rIns="91402" bIns="45701" anchor="t" anchorCtr="0">
            <a:noAutofit/>
          </a:bodyPr>
          <a:lstStyle/>
          <a:p>
            <a:pPr algn="ctr">
              <a:spcBef>
                <a:spcPts val="0"/>
              </a:spcBef>
              <a:spcAft>
                <a:spcPts val="0"/>
              </a:spcAft>
            </a:pPr>
            <a:r>
              <a:rPr lang="en-IN" sz="3183" b="1" dirty="0">
                <a:solidFill>
                  <a:srgbClr val="C00000"/>
                </a:solidFill>
                <a:latin typeface="Times New Roman"/>
                <a:ea typeface="Times New Roman"/>
                <a:cs typeface="Times New Roman"/>
                <a:sym typeface="Times New Roman"/>
              </a:rPr>
              <a:t>Literature Review - Summary of  Key</a:t>
            </a:r>
          </a:p>
          <a:p>
            <a:pPr algn="ctr">
              <a:spcBef>
                <a:spcPts val="0"/>
              </a:spcBef>
              <a:spcAft>
                <a:spcPts val="0"/>
              </a:spcAft>
            </a:pPr>
            <a:r>
              <a:rPr lang="en-IN" sz="3183" b="1" dirty="0">
                <a:solidFill>
                  <a:srgbClr val="C00000"/>
                </a:solidFill>
                <a:latin typeface="Times New Roman"/>
                <a:ea typeface="Times New Roman"/>
                <a:cs typeface="Times New Roman"/>
                <a:sym typeface="Times New Roman"/>
              </a:rPr>
              <a:t>Findings </a:t>
            </a:r>
            <a:endParaRPr sz="3183" b="1" dirty="0">
              <a:solidFill>
                <a:srgbClr val="C00000"/>
              </a:solidFill>
              <a:latin typeface="Times New Roman"/>
              <a:ea typeface="Times New Roman"/>
              <a:cs typeface="Times New Roman"/>
              <a:sym typeface="Times New Roman"/>
            </a:endParaRPr>
          </a:p>
        </p:txBody>
      </p:sp>
      <p:sp>
        <p:nvSpPr>
          <p:cNvPr id="116" name="Google Shape;116;p15"/>
          <p:cNvSpPr txBox="1"/>
          <p:nvPr/>
        </p:nvSpPr>
        <p:spPr>
          <a:xfrm>
            <a:off x="0" y="819150"/>
            <a:ext cx="9144000" cy="4324350"/>
          </a:xfrm>
          <a:prstGeom prst="rect">
            <a:avLst/>
          </a:prstGeom>
          <a:noFill/>
          <a:ln>
            <a:noFill/>
          </a:ln>
        </p:spPr>
        <p:txBody>
          <a:bodyPr spcFirstLastPara="1" wrap="square" lIns="41574" tIns="41574" rIns="41574" bIns="41574" anchor="t" anchorCtr="0">
            <a:noAutofit/>
          </a:bodyPr>
          <a:lstStyle/>
          <a:p>
            <a:endParaRPr lang="en-US" b="1" dirty="0"/>
          </a:p>
          <a:p>
            <a:pPr>
              <a:buFont typeface="+mj-lt"/>
              <a:buAutoNum type="arabicPeriod"/>
            </a:pPr>
            <a:r>
              <a:rPr lang="en-US" b="1" dirty="0"/>
              <a:t>RNNs and LSTMs Overview</a:t>
            </a:r>
            <a:r>
              <a:rPr lang="en-US" dirty="0"/>
              <a:t>:</a:t>
            </a:r>
          </a:p>
          <a:p>
            <a:pPr marL="742950" lvl="1" indent="-285750">
              <a:buFont typeface="+mj-lt"/>
              <a:buAutoNum type="arabicPeriod"/>
            </a:pPr>
            <a:r>
              <a:rPr lang="en-US" dirty="0"/>
              <a:t>RNNs were designed to model sequential data but suffer from limitations like the </a:t>
            </a:r>
            <a:r>
              <a:rPr lang="en-US" b="1" dirty="0"/>
              <a:t>vanishing gradient problem</a:t>
            </a:r>
            <a:r>
              <a:rPr lang="en-US" dirty="0"/>
              <a:t> and </a:t>
            </a:r>
            <a:r>
              <a:rPr lang="en-US" b="1" dirty="0"/>
              <a:t>inability to capture long-term dependencies</a:t>
            </a:r>
            <a:r>
              <a:rPr lang="en-US" dirty="0"/>
              <a:t>.</a:t>
            </a:r>
          </a:p>
          <a:p>
            <a:pPr marL="742950" lvl="1" indent="-285750">
              <a:buFont typeface="+mj-lt"/>
              <a:buAutoNum type="arabicPeriod"/>
            </a:pPr>
            <a:r>
              <a:rPr lang="en-US" b="1" dirty="0"/>
              <a:t>LSTMs</a:t>
            </a:r>
            <a:r>
              <a:rPr lang="en-US" dirty="0"/>
              <a:t> address these issues with their unique gating mechanisms (forget, input, output) and </a:t>
            </a:r>
            <a:r>
              <a:rPr lang="en-US" b="1" dirty="0"/>
              <a:t>memory cells</a:t>
            </a:r>
            <a:r>
              <a:rPr lang="en-US" dirty="0"/>
              <a:t>, enabling better retention of long-range dependencies.</a:t>
            </a:r>
          </a:p>
          <a:p>
            <a:pPr>
              <a:buFont typeface="+mj-lt"/>
              <a:buAutoNum type="arabicPeriod"/>
            </a:pPr>
            <a:r>
              <a:rPr lang="en-US" b="1" dirty="0"/>
              <a:t>Challenges and Limitations</a:t>
            </a:r>
            <a:r>
              <a:rPr lang="en-US" dirty="0"/>
              <a:t>:</a:t>
            </a:r>
          </a:p>
          <a:p>
            <a:pPr marL="742950" lvl="1" indent="-285750">
              <a:buFont typeface="+mj-lt"/>
              <a:buAutoNum type="arabicPeriod"/>
            </a:pPr>
            <a:r>
              <a:rPr lang="en-US" b="1" dirty="0"/>
              <a:t>Training Complexity</a:t>
            </a:r>
            <a:r>
              <a:rPr lang="en-US" dirty="0"/>
              <a:t>: Both RNNs and LSTMs are computationally expensive and difficult to train, especially on long sequences.</a:t>
            </a:r>
          </a:p>
          <a:p>
            <a:pPr marL="742950" lvl="1" indent="-285750">
              <a:buFont typeface="+mj-lt"/>
              <a:buAutoNum type="arabicPeriod"/>
            </a:pPr>
            <a:r>
              <a:rPr lang="en-US" b="1" dirty="0"/>
              <a:t>Overfitting</a:t>
            </a:r>
            <a:r>
              <a:rPr lang="en-US" dirty="0"/>
              <a:t>: LSTMs are prone to overfitting on small or noisy datasets, requiring regularization techniques.</a:t>
            </a:r>
          </a:p>
          <a:p>
            <a:pPr marL="742950" lvl="1" indent="-285750">
              <a:buFont typeface="+mj-lt"/>
              <a:buAutoNum type="arabicPeriod"/>
            </a:pPr>
            <a:r>
              <a:rPr lang="en-US" b="1" dirty="0"/>
              <a:t>Interpretability</a:t>
            </a:r>
            <a:r>
              <a:rPr lang="en-US" dirty="0"/>
              <a:t>: Despite their effectiveness, LSTMs are considered "black-box" models, making them difficult to interpret, particularly in sensitive applications like healthcare or finance.</a:t>
            </a:r>
          </a:p>
          <a:p>
            <a:pPr>
              <a:buFont typeface="Arial" panose="020B0604020202020204" pitchFamily="34" charset="0"/>
              <a:buNone/>
            </a:pPr>
            <a:endParaRPr lang="en-IN" altLang="en-US" sz="1200" dirty="0"/>
          </a:p>
        </p:txBody>
      </p:sp>
    </p:spTree>
    <p:extLst>
      <p:ext uri="{BB962C8B-B14F-4D97-AF65-F5344CB8AC3E}">
        <p14:creationId xmlns:p14="http://schemas.microsoft.com/office/powerpoint/2010/main" val="40802551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1693</TotalTime>
  <Words>3251</Words>
  <Application>Microsoft Office PowerPoint</Application>
  <PresentationFormat>On-screen Show (16:9)</PresentationFormat>
  <Paragraphs>221</Paragraphs>
  <Slides>27</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Arial Black</vt:lpstr>
      <vt:lpstr>Calibri</vt:lpstr>
      <vt:lpstr>Times New Roman</vt:lpstr>
      <vt:lpstr>Office Theme</vt:lpstr>
      <vt:lpstr>PowerPoint Presentation</vt:lpstr>
      <vt:lpstr>Introduction </vt:lpstr>
      <vt:lpstr>PowerPoint Presentation</vt:lpstr>
      <vt:lpstr>PowerPoint Presentation</vt:lpstr>
      <vt:lpstr>Music Theory Concepts For Melody Generation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ARCHITECTURE </vt:lpstr>
      <vt:lpstr>HYPER PARAMETER TUNING </vt:lpstr>
      <vt:lpstr>   IMPLEMENTATION OF THE PROJECT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M.Tech in Software Engineering/Information Technology</dc:title>
  <dc:creator>Online2PDF.com</dc:creator>
  <cp:lastModifiedBy>Mohammed Sadiq Pasha</cp:lastModifiedBy>
  <cp:revision>65</cp:revision>
  <dcterms:created xsi:type="dcterms:W3CDTF">2024-07-31T13:09:04Z</dcterms:created>
  <dcterms:modified xsi:type="dcterms:W3CDTF">2024-11-19T05:58:18Z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2024-07-31T00:00:00Z</vt:filetime>
  </property>
  <property fmtid="{D5CDD505-2E9C-101B-9397-08002B2CF9AE}" pid="3" name="LastSaved">
    <vt:filetime>2024-07-31T00:00:00Z</vt:filetime>
  </property>
</Properties>
</file>